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7"/>
  </p:notesMasterIdLst>
  <p:handoutMasterIdLst>
    <p:handoutMasterId r:id="rId78"/>
  </p:handoutMasterIdLst>
  <p:sldIdLst>
    <p:sldId id="256" r:id="rId2"/>
    <p:sldId id="681" r:id="rId3"/>
    <p:sldId id="608" r:id="rId4"/>
    <p:sldId id="684" r:id="rId5"/>
    <p:sldId id="556" r:id="rId6"/>
    <p:sldId id="675" r:id="rId7"/>
    <p:sldId id="607" r:id="rId8"/>
    <p:sldId id="609" r:id="rId9"/>
    <p:sldId id="610" r:id="rId10"/>
    <p:sldId id="611" r:id="rId11"/>
    <p:sldId id="612" r:id="rId12"/>
    <p:sldId id="613" r:id="rId13"/>
    <p:sldId id="614" r:id="rId14"/>
    <p:sldId id="616" r:id="rId15"/>
    <p:sldId id="617" r:id="rId16"/>
    <p:sldId id="309" r:id="rId17"/>
    <p:sldId id="619" r:id="rId18"/>
    <p:sldId id="643" r:id="rId19"/>
    <p:sldId id="624" r:id="rId20"/>
    <p:sldId id="626" r:id="rId21"/>
    <p:sldId id="685" r:id="rId22"/>
    <p:sldId id="627" r:id="rId23"/>
    <p:sldId id="679" r:id="rId24"/>
    <p:sldId id="628" r:id="rId25"/>
    <p:sldId id="678" r:id="rId26"/>
    <p:sldId id="682" r:id="rId27"/>
    <p:sldId id="683" r:id="rId28"/>
    <p:sldId id="688" r:id="rId29"/>
    <p:sldId id="618" r:id="rId30"/>
    <p:sldId id="657" r:id="rId31"/>
    <p:sldId id="687" r:id="rId32"/>
    <p:sldId id="656" r:id="rId33"/>
    <p:sldId id="552" r:id="rId34"/>
    <p:sldId id="620" r:id="rId35"/>
    <p:sldId id="621" r:id="rId36"/>
    <p:sldId id="661" r:id="rId37"/>
    <p:sldId id="622" r:id="rId38"/>
    <p:sldId id="629" r:id="rId39"/>
    <p:sldId id="623" r:id="rId40"/>
    <p:sldId id="655" r:id="rId41"/>
    <p:sldId id="658" r:id="rId42"/>
    <p:sldId id="689" r:id="rId43"/>
    <p:sldId id="660" r:id="rId44"/>
    <p:sldId id="659" r:id="rId45"/>
    <p:sldId id="654" r:id="rId46"/>
    <p:sldId id="690" r:id="rId47"/>
    <p:sldId id="649" r:id="rId48"/>
    <p:sldId id="631" r:id="rId49"/>
    <p:sldId id="632" r:id="rId50"/>
    <p:sldId id="633" r:id="rId51"/>
    <p:sldId id="634" r:id="rId52"/>
    <p:sldId id="691" r:id="rId53"/>
    <p:sldId id="636" r:id="rId54"/>
    <p:sldId id="637" r:id="rId55"/>
    <p:sldId id="638" r:id="rId56"/>
    <p:sldId id="640" r:id="rId57"/>
    <p:sldId id="641" r:id="rId58"/>
    <p:sldId id="639" r:id="rId59"/>
    <p:sldId id="647" r:id="rId60"/>
    <p:sldId id="642" r:id="rId61"/>
    <p:sldId id="644" r:id="rId62"/>
    <p:sldId id="692" r:id="rId63"/>
    <p:sldId id="645" r:id="rId64"/>
    <p:sldId id="646" r:id="rId65"/>
    <p:sldId id="648" r:id="rId66"/>
    <p:sldId id="650" r:id="rId67"/>
    <p:sldId id="651" r:id="rId68"/>
    <p:sldId id="652" r:id="rId69"/>
    <p:sldId id="653" r:id="rId70"/>
    <p:sldId id="662" r:id="rId71"/>
    <p:sldId id="663" r:id="rId72"/>
    <p:sldId id="672" r:id="rId73"/>
    <p:sldId id="673" r:id="rId74"/>
    <p:sldId id="680" r:id="rId75"/>
    <p:sldId id="57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1" clrIdx="0">
    <p:extLst>
      <p:ext uri="{19B8F6BF-5375-455C-9EA6-DF929625EA0E}">
        <p15:presenceInfo xmlns:p15="http://schemas.microsoft.com/office/powerpoint/2012/main" userId="Al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C09C"/>
    <a:srgbClr val="FFE1E1"/>
    <a:srgbClr val="FFC5C5"/>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94" autoAdjust="0"/>
    <p:restoredTop sz="95984" autoAdjust="0"/>
  </p:normalViewPr>
  <p:slideViewPr>
    <p:cSldViewPr>
      <p:cViewPr varScale="1">
        <p:scale>
          <a:sx n="92" d="100"/>
          <a:sy n="92" d="100"/>
        </p:scale>
        <p:origin x="72" y="60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Lst>
  </p:outlineViewPr>
  <p:notesTextViewPr>
    <p:cViewPr>
      <p:scale>
        <a:sx n="1" d="1"/>
        <a:sy n="1" d="1"/>
      </p:scale>
      <p:origin x="0" y="0"/>
    </p:cViewPr>
  </p:notesTextViewPr>
  <p:notesViewPr>
    <p:cSldViewPr>
      <p:cViewPr varScale="1">
        <p:scale>
          <a:sx n="76" d="100"/>
          <a:sy n="76" d="100"/>
        </p:scale>
        <p:origin x="23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3.xml"/><Relationship Id="rId68" Type="http://schemas.openxmlformats.org/officeDocument/2006/relationships/slide" Target="slides/slide68.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8" Type="http://schemas.openxmlformats.org/officeDocument/2006/relationships/slide" Target="slides/slide58.xml"/><Relationship Id="rId66" Type="http://schemas.openxmlformats.org/officeDocument/2006/relationships/slide" Target="slides/slide66.xml"/><Relationship Id="rId74" Type="http://schemas.openxmlformats.org/officeDocument/2006/relationships/slide" Target="slides/slide74.xml"/><Relationship Id="rId5" Type="http://schemas.openxmlformats.org/officeDocument/2006/relationships/slide" Target="slides/slide5.xml"/><Relationship Id="rId61" Type="http://schemas.openxmlformats.org/officeDocument/2006/relationships/slide" Target="slides/slide61.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64" Type="http://schemas.openxmlformats.org/officeDocument/2006/relationships/slide" Target="slides/slide64.xml"/><Relationship Id="rId69" Type="http://schemas.openxmlformats.org/officeDocument/2006/relationships/slide" Target="slides/slide69.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67" Type="http://schemas.openxmlformats.org/officeDocument/2006/relationships/slide" Target="slides/slide67.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70" Type="http://schemas.openxmlformats.org/officeDocument/2006/relationships/slide" Target="slides/slide70.xml"/><Relationship Id="rId75" Type="http://schemas.openxmlformats.org/officeDocument/2006/relationships/slide" Target="slides/slide75.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65" Type="http://schemas.openxmlformats.org/officeDocument/2006/relationships/slide" Target="slides/slide65.xml"/><Relationship Id="rId73" Type="http://schemas.openxmlformats.org/officeDocument/2006/relationships/slide" Target="slides/slide73.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0.xml"/><Relationship Id="rId55" Type="http://schemas.openxmlformats.org/officeDocument/2006/relationships/slide" Target="slides/slide55.xml"/><Relationship Id="rId7" Type="http://schemas.openxmlformats.org/officeDocument/2006/relationships/slide" Target="slides/slide7.xml"/><Relationship Id="rId71" Type="http://schemas.openxmlformats.org/officeDocument/2006/relationships/slide" Target="slides/slide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AE5AB1B-8F6A-4CCF-AF1F-1BB3945645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2CE7C4F-5A24-4AA1-A67D-0FB2FD309F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FEF3C-73D7-409C-9AF7-A7982BA58D87}" type="datetimeFigureOut">
              <a:rPr lang="es-ES" smtClean="0"/>
              <a:t>16/12/2024</a:t>
            </a:fld>
            <a:endParaRPr lang="es-ES"/>
          </a:p>
        </p:txBody>
      </p:sp>
      <p:sp>
        <p:nvSpPr>
          <p:cNvPr id="4" name="Marcador de pie de página 3">
            <a:extLst>
              <a:ext uri="{FF2B5EF4-FFF2-40B4-BE49-F238E27FC236}">
                <a16:creationId xmlns:a16="http://schemas.microsoft.com/office/drawing/2014/main" id="{106E7764-D258-4564-BE52-F23F7CA2D1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4B952FB4-44DB-469D-9631-363519BEF2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4973B2-9E7B-45F5-B46C-95EAE66AD06F}" type="slidenum">
              <a:rPr lang="es-ES" smtClean="0"/>
              <a:t>‹Nº›</a:t>
            </a:fld>
            <a:endParaRPr lang="es-ES"/>
          </a:p>
        </p:txBody>
      </p:sp>
    </p:spTree>
    <p:extLst>
      <p:ext uri="{BB962C8B-B14F-4D97-AF65-F5344CB8AC3E}">
        <p14:creationId xmlns:p14="http://schemas.microsoft.com/office/powerpoint/2010/main" val="3726662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89499-4C5B-4DDE-969A-9333FF39DBC5}" type="datetimeFigureOut">
              <a:rPr lang="es-ES" smtClean="0"/>
              <a:t>16/12/2024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EF05-019F-44B5-B007-71678114EB0E}" type="slidenum">
              <a:rPr lang="es-ES" smtClean="0"/>
              <a:t>‹Nº›</a:t>
            </a:fld>
            <a:endParaRPr lang="es-ES"/>
          </a:p>
        </p:txBody>
      </p:sp>
    </p:spTree>
    <p:extLst>
      <p:ext uri="{BB962C8B-B14F-4D97-AF65-F5344CB8AC3E}">
        <p14:creationId xmlns:p14="http://schemas.microsoft.com/office/powerpoint/2010/main" val="34394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23</a:t>
            </a:fld>
            <a:endParaRPr lang="es-ES"/>
          </a:p>
        </p:txBody>
      </p:sp>
    </p:spTree>
    <p:extLst>
      <p:ext uri="{BB962C8B-B14F-4D97-AF65-F5344CB8AC3E}">
        <p14:creationId xmlns:p14="http://schemas.microsoft.com/office/powerpoint/2010/main" val="268903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12/16/2024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12/16/2024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12/16/2024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12/16/2024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12/16/2024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12/16/2024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822F16A-6DFB-4F84-81FC-898FC471C545}"/>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2024-25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eveloper.android.com/develop/ui/compose/modifiers-list"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m3.material.io/components" TargetMode="External"/><Relationship Id="rId2" Type="http://schemas.openxmlformats.org/officeDocument/2006/relationships/hyperlink" Target="https://developer.android.com/develop/ui/compose/components"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developer.android.com/develop/ui/compose/components/switch" TargetMode="External"/><Relationship Id="rId7" Type="http://schemas.openxmlformats.org/officeDocument/2006/relationships/image" Target="../media/image2.png"/><Relationship Id="rId2" Type="http://schemas.openxmlformats.org/officeDocument/2006/relationships/hyperlink" Target="https://developer.android.com/develop/ui/compose/components" TargetMode="Externa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hyperlink" Target="https://m3.material.io/components/switch/overview" TargetMode="External"/><Relationship Id="rId4" Type="http://schemas.openxmlformats.org/officeDocument/2006/relationships/hyperlink" Target="https://developer.android.com/reference/kotlin/androidx/compose/material3/package-summary#Switch(kotlin.Boolean,kotlin.Function1,androidx.compose.ui.Modifier,kotlin.Function0,kotlin.Boolean,androidx.compose.material3.SwitchColors,androidx.compose.foundation.interaction.MutableInteractionSource)" TargetMode="Externa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3.material.io/components"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fonts.google.com/icons" TargetMode="Externa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1191" y="1020431"/>
            <a:ext cx="10993549" cy="2210449"/>
          </a:xfrm>
        </p:spPr>
        <p:txBody>
          <a:bodyPr anchor="ctr">
            <a:noAutofit/>
          </a:bodyPr>
          <a:lstStyle/>
          <a:p>
            <a:pPr algn="ctr"/>
            <a:r>
              <a:rPr lang="es-ES" sz="6000" b="1" cap="none" dirty="0">
                <a:latin typeface="Calibri" panose="020F0502020204030204" pitchFamily="34" charset="0"/>
                <a:cs typeface="Calibri" panose="020F0502020204030204" pitchFamily="34" charset="0"/>
              </a:rPr>
              <a:t>UD6.1 – Componentes</a:t>
            </a:r>
            <a:br>
              <a:rPr lang="es-ES" sz="6000" b="1" cap="none" dirty="0">
                <a:latin typeface="Calibri" panose="020F0502020204030204" pitchFamily="34" charset="0"/>
                <a:cs typeface="Calibri" panose="020F0502020204030204" pitchFamily="34" charset="0"/>
              </a:rPr>
            </a:br>
            <a:r>
              <a:rPr lang="es-ES" sz="6000" b="1" cap="none" dirty="0">
                <a:latin typeface="Calibri" panose="020F0502020204030204" pitchFamily="34" charset="0"/>
                <a:cs typeface="Calibri" panose="020F0502020204030204" pitchFamily="34" charset="0"/>
              </a:rPr>
              <a:t>Jetpack Compose</a:t>
            </a:r>
          </a:p>
        </p:txBody>
      </p:sp>
      <p:sp>
        <p:nvSpPr>
          <p:cNvPr id="3" name="Subtítulo 2"/>
          <p:cNvSpPr>
            <a:spLocks noGrp="1"/>
          </p:cNvSpPr>
          <p:nvPr>
            <p:ph type="subTitle" idx="1"/>
          </p:nvPr>
        </p:nvSpPr>
        <p:spPr>
          <a:xfrm>
            <a:off x="599227" y="3916242"/>
            <a:ext cx="10993546" cy="1921327"/>
          </a:xfrm>
        </p:spPr>
        <p:txBody>
          <a:bodyPr>
            <a:normAutofit fontScale="25000" lnSpcReduction="20000"/>
          </a:bodyPr>
          <a:lstStyle/>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2º CFGS</a:t>
            </a:r>
            <a:br>
              <a:rPr lang="es-ES" sz="16000" b="1" cap="none" dirty="0">
                <a:solidFill>
                  <a:schemeClr val="bg1"/>
                </a:solidFill>
                <a:latin typeface="Calibri" panose="020F0502020204030204" pitchFamily="34" charset="0"/>
                <a:cs typeface="Calibri" panose="020F0502020204030204" pitchFamily="34" charset="0"/>
              </a:rPr>
            </a:br>
            <a:r>
              <a:rPr lang="es-ES" sz="16000" b="1" cap="none" dirty="0">
                <a:solidFill>
                  <a:schemeClr val="bg1"/>
                </a:solidFill>
                <a:latin typeface="Calibri" panose="020F0502020204030204" pitchFamily="34" charset="0"/>
                <a:cs typeface="Calibri" panose="020F0502020204030204" pitchFamily="34" charset="0"/>
              </a:rPr>
              <a:t>Desarrollo de Aplicaciones Multiplataforma</a:t>
            </a:r>
          </a:p>
          <a:p>
            <a:pPr algn="ctr">
              <a:spcBef>
                <a:spcPts val="0"/>
              </a:spcBef>
              <a:spcAft>
                <a:spcPts val="0"/>
              </a:spcAft>
            </a:pPr>
            <a:endParaRPr lang="es-ES" sz="16000" b="1" cap="none" dirty="0">
              <a:solidFill>
                <a:schemeClr val="bg1"/>
              </a:solidFill>
              <a:latin typeface="Calibri" panose="020F0502020204030204" pitchFamily="34" charset="0"/>
              <a:cs typeface="Calibri" panose="020F0502020204030204" pitchFamily="34" charset="0"/>
            </a:endParaRPr>
          </a:p>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2024-25</a:t>
            </a:r>
          </a:p>
          <a:p>
            <a:pPr>
              <a:spcBef>
                <a:spcPts val="0"/>
              </a:spcBef>
              <a:spcAft>
                <a:spcPts val="0"/>
              </a:spcAft>
            </a:pPr>
            <a:endParaRPr lang="es-ES" cap="none"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2606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 continuación, se debe usar ese componente desde la función </a:t>
            </a:r>
            <a:r>
              <a:rPr lang="es-ES" sz="2800" b="1" dirty="0" err="1">
                <a:solidFill>
                  <a:schemeClr val="tx1"/>
                </a:solidFill>
                <a:latin typeface="Calibri" panose="020F0502020204030204" pitchFamily="34" charset="0"/>
                <a:cs typeface="Calibri" panose="020F0502020204030204" pitchFamily="34" charset="0"/>
              </a:rPr>
              <a:t>onCreate</a:t>
            </a:r>
            <a:r>
              <a:rPr lang="es-ES" sz="2800" dirty="0">
                <a:solidFill>
                  <a:schemeClr val="tx1"/>
                </a:solidFill>
                <a:latin typeface="Calibri" panose="020F0502020204030204" pitchFamily="34" charset="0"/>
                <a:cs typeface="Calibri" panose="020F0502020204030204" pitchFamily="34" charset="0"/>
              </a:rPr>
              <a:t> del archivo </a:t>
            </a:r>
            <a:r>
              <a:rPr lang="es-ES" sz="2800" b="1" dirty="0" err="1">
                <a:solidFill>
                  <a:schemeClr val="tx1"/>
                </a:solidFill>
                <a:latin typeface="Calibri" panose="020F0502020204030204" pitchFamily="34" charset="0"/>
                <a:cs typeface="Calibri" panose="020F0502020204030204" pitchFamily="34" charset="0"/>
              </a:rPr>
              <a:t>MainActivity</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 esta manera, siempre que se cree una pantalla nueva o se quiera previsualizar un componente se debe hacer uso del componente </a:t>
            </a:r>
            <a:r>
              <a:rPr lang="es-ES" sz="2800" dirty="0" err="1">
                <a:solidFill>
                  <a:schemeClr val="tx1"/>
                </a:solidFill>
                <a:latin typeface="Calibri" panose="020F0502020204030204" pitchFamily="34" charset="0"/>
                <a:cs typeface="Calibri" panose="020F0502020204030204" pitchFamily="34" charset="0"/>
              </a:rPr>
              <a:t>ClickCounterContent</a:t>
            </a:r>
            <a:r>
              <a:rPr lang="es-ES" sz="2800" dirty="0">
                <a:solidFill>
                  <a:schemeClr val="tx1"/>
                </a:solidFill>
                <a:latin typeface="Calibri" panose="020F0502020204030204" pitchFamily="34" charset="0"/>
                <a:cs typeface="Calibri" panose="020F0502020204030204" pitchFamily="34" charset="0"/>
              </a:rPr>
              <a:t> y se mantendrá el estilo de la aplicación.</a:t>
            </a:r>
          </a:p>
        </p:txBody>
      </p:sp>
      <p:pic>
        <p:nvPicPr>
          <p:cNvPr id="7" name="Imagen 6">
            <a:extLst>
              <a:ext uri="{FF2B5EF4-FFF2-40B4-BE49-F238E27FC236}">
                <a16:creationId xmlns:a16="http://schemas.microsoft.com/office/drawing/2014/main" id="{C2F8ED29-35F5-430A-BEE7-515C790EF39A}"/>
              </a:ext>
            </a:extLst>
          </p:cNvPr>
          <p:cNvPicPr>
            <a:picLocks noChangeAspect="1"/>
          </p:cNvPicPr>
          <p:nvPr/>
        </p:nvPicPr>
        <p:blipFill>
          <a:blip r:embed="rId2"/>
          <a:stretch>
            <a:fillRect/>
          </a:stretch>
        </p:blipFill>
        <p:spPr>
          <a:xfrm>
            <a:off x="3725764" y="2276872"/>
            <a:ext cx="4740472" cy="2497452"/>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E28FCF12-03A4-4187-BD85-6FE02812A8F1}"/>
              </a:ext>
            </a:extLst>
          </p:cNvPr>
          <p:cNvCxnSpPr>
            <a:cxnSpLocks/>
          </p:cNvCxnSpPr>
          <p:nvPr/>
        </p:nvCxnSpPr>
        <p:spPr>
          <a:xfrm flipV="1">
            <a:off x="2783632" y="3507487"/>
            <a:ext cx="1836360" cy="137537"/>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18178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Ahora es el turno de la función </a:t>
            </a:r>
            <a:r>
              <a:rPr lang="es-ES" sz="2800" b="1" dirty="0">
                <a:solidFill>
                  <a:schemeClr val="tx1"/>
                </a:solidFill>
                <a:latin typeface="Calibri" panose="020F0502020204030204" pitchFamily="34" charset="0"/>
                <a:cs typeface="Calibri" panose="020F0502020204030204" pitchFamily="34" charset="0"/>
              </a:rPr>
              <a:t>Content</a:t>
            </a:r>
            <a:r>
              <a:rPr lang="es-ES" sz="2800" dirty="0">
                <a:solidFill>
                  <a:schemeClr val="tx1"/>
                </a:solidFill>
                <a:latin typeface="Calibri" panose="020F0502020204030204" pitchFamily="34" charset="0"/>
                <a:cs typeface="Calibri" panose="020F0502020204030204" pitchFamily="34" charset="0"/>
              </a:rPr>
              <a:t> a la cual se le va a cambiar su nombre por </a:t>
            </a:r>
            <a:r>
              <a:rPr lang="es-ES" sz="2800" b="1" dirty="0" err="1">
                <a:solidFill>
                  <a:schemeClr val="tx1"/>
                </a:solidFill>
                <a:latin typeface="Calibri" panose="020F0502020204030204" pitchFamily="34" charset="0"/>
                <a:cs typeface="Calibri" panose="020F0502020204030204" pitchFamily="34" charset="0"/>
              </a:rPr>
              <a:t>ClickCounter</a:t>
            </a:r>
            <a:r>
              <a:rPr lang="es-ES" sz="2800" dirty="0">
                <a:solidFill>
                  <a:schemeClr val="tx1"/>
                </a:solidFill>
                <a:latin typeface="Calibri" panose="020F0502020204030204" pitchFamily="34" charset="0"/>
                <a:cs typeface="Calibri" panose="020F0502020204030204" pitchFamily="34" charset="0"/>
              </a:rPr>
              <a:t>. Se debe cambiar también las llamadas a ella tanto en la función </a:t>
            </a:r>
            <a:r>
              <a:rPr lang="es-ES" sz="2800" b="1" dirty="0" err="1">
                <a:solidFill>
                  <a:schemeClr val="tx1"/>
                </a:solidFill>
                <a:latin typeface="Calibri" panose="020F0502020204030204" pitchFamily="34" charset="0"/>
                <a:cs typeface="Calibri" panose="020F0502020204030204" pitchFamily="34" charset="0"/>
              </a:rPr>
              <a:t>onCreate</a:t>
            </a:r>
            <a:r>
              <a:rPr lang="es-ES" sz="2800" dirty="0">
                <a:solidFill>
                  <a:schemeClr val="tx1"/>
                </a:solidFill>
                <a:latin typeface="Calibri" panose="020F0502020204030204" pitchFamily="34" charset="0"/>
                <a:cs typeface="Calibri" panose="020F0502020204030204" pitchFamily="34" charset="0"/>
              </a:rPr>
              <a:t> como en la </a:t>
            </a:r>
            <a:r>
              <a:rPr lang="es-ES" sz="2800" b="1" dirty="0">
                <a:solidFill>
                  <a:schemeClr val="tx1"/>
                </a:solidFill>
                <a:latin typeface="Calibri" panose="020F0502020204030204" pitchFamily="34" charset="0"/>
                <a:cs typeface="Calibri" panose="020F0502020204030204" pitchFamily="34" charset="0"/>
              </a:rPr>
              <a:t>previsualización</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acabar se va a extraer la función </a:t>
            </a:r>
            <a:r>
              <a:rPr lang="es-ES" sz="2800" b="1" dirty="0" err="1">
                <a:solidFill>
                  <a:schemeClr val="tx1"/>
                </a:solidFill>
                <a:latin typeface="Calibri" panose="020F0502020204030204" pitchFamily="34" charset="0"/>
                <a:cs typeface="Calibri" panose="020F0502020204030204" pitchFamily="34" charset="0"/>
              </a:rPr>
              <a:t>ClickCounter</a:t>
            </a:r>
            <a:r>
              <a:rPr lang="es-ES" sz="2800" dirty="0">
                <a:solidFill>
                  <a:schemeClr val="tx1"/>
                </a:solidFill>
                <a:latin typeface="Calibri" panose="020F0502020204030204" pitchFamily="34" charset="0"/>
                <a:cs typeface="Calibri" panose="020F0502020204030204" pitchFamily="34" charset="0"/>
              </a:rPr>
              <a:t> a un archivo.</a:t>
            </a:r>
          </a:p>
        </p:txBody>
      </p:sp>
      <p:pic>
        <p:nvPicPr>
          <p:cNvPr id="6" name="Imagen 5">
            <a:extLst>
              <a:ext uri="{FF2B5EF4-FFF2-40B4-BE49-F238E27FC236}">
                <a16:creationId xmlns:a16="http://schemas.microsoft.com/office/drawing/2014/main" id="{6C8C9418-4A87-4D4F-9042-6CBB4165507C}"/>
              </a:ext>
            </a:extLst>
          </p:cNvPr>
          <p:cNvPicPr>
            <a:picLocks noChangeAspect="1"/>
          </p:cNvPicPr>
          <p:nvPr/>
        </p:nvPicPr>
        <p:blipFill>
          <a:blip r:embed="rId2"/>
          <a:stretch>
            <a:fillRect/>
          </a:stretch>
        </p:blipFill>
        <p:spPr>
          <a:xfrm>
            <a:off x="3725764" y="2735289"/>
            <a:ext cx="4740472" cy="2497452"/>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9F29496F-C328-4CD7-AA55-CAC20AC0AE71}"/>
              </a:ext>
            </a:extLst>
          </p:cNvPr>
          <p:cNvCxnSpPr>
            <a:cxnSpLocks/>
          </p:cNvCxnSpPr>
          <p:nvPr/>
        </p:nvCxnSpPr>
        <p:spPr>
          <a:xfrm flipV="1">
            <a:off x="3192935" y="4186756"/>
            <a:ext cx="1836360" cy="137537"/>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69857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Botón derecho sobre la carpeta </a:t>
            </a:r>
            <a:r>
              <a:rPr lang="es-ES" sz="2000" dirty="0" err="1">
                <a:solidFill>
                  <a:schemeClr val="tx1"/>
                </a:solidFill>
                <a:latin typeface="Calibri" panose="020F0502020204030204" pitchFamily="34" charset="0"/>
                <a:cs typeface="Calibri" panose="020F0502020204030204" pitchFamily="34" charset="0"/>
              </a:rPr>
              <a:t>ui</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New 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Package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7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Se indica el nombre del paquete: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screens</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se pulsa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Enter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7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Botón derecho sobre la nueva carpeta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screens</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 New 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Kotlin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Class</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/File:</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7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Se indica el nombre del archivo: </a:t>
            </a:r>
            <a:r>
              <a:rPr lang="es-ES" sz="2000" b="1" dirty="0" err="1">
                <a:solidFill>
                  <a:schemeClr val="tx1"/>
                </a:solidFill>
                <a:latin typeface="Calibri" panose="020F0502020204030204" pitchFamily="34" charset="0"/>
                <a:cs typeface="Calibri" panose="020F0502020204030204" pitchFamily="34" charset="0"/>
              </a:rPr>
              <a:t>ClickCounter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se selecciona la opción File y se pulsa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Enter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0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0C4CCC6B-8923-4C6C-8526-373164FA0711}"/>
              </a:ext>
            </a:extLst>
          </p:cNvPr>
          <p:cNvPicPr>
            <a:picLocks noChangeAspect="1"/>
          </p:cNvPicPr>
          <p:nvPr/>
        </p:nvPicPr>
        <p:blipFill>
          <a:blip r:embed="rId2"/>
          <a:stretch>
            <a:fillRect/>
          </a:stretch>
        </p:blipFill>
        <p:spPr>
          <a:xfrm>
            <a:off x="4001288" y="1635682"/>
            <a:ext cx="4189424" cy="1123421"/>
          </a:xfrm>
          <a:prstGeom prst="rect">
            <a:avLst/>
          </a:prstGeom>
          <a:noFill/>
          <a:ln w="57150">
            <a:solidFill>
              <a:schemeClr val="accent2"/>
            </a:solidFill>
          </a:ln>
        </p:spPr>
      </p:pic>
      <p:pic>
        <p:nvPicPr>
          <p:cNvPr id="3" name="Imagen 2">
            <a:extLst>
              <a:ext uri="{FF2B5EF4-FFF2-40B4-BE49-F238E27FC236}">
                <a16:creationId xmlns:a16="http://schemas.microsoft.com/office/drawing/2014/main" id="{8DF753C3-8342-4C73-B0EA-01C90EDFB32B}"/>
              </a:ext>
            </a:extLst>
          </p:cNvPr>
          <p:cNvPicPr>
            <a:picLocks noChangeAspect="1"/>
          </p:cNvPicPr>
          <p:nvPr/>
        </p:nvPicPr>
        <p:blipFill>
          <a:blip r:embed="rId3"/>
          <a:stretch>
            <a:fillRect/>
          </a:stretch>
        </p:blipFill>
        <p:spPr>
          <a:xfrm>
            <a:off x="5101305" y="3313155"/>
            <a:ext cx="1989390" cy="370573"/>
          </a:xfrm>
          <a:prstGeom prst="rect">
            <a:avLst/>
          </a:prstGeom>
          <a:noFill/>
          <a:ln w="57150">
            <a:solidFill>
              <a:schemeClr val="accent2"/>
            </a:solidFill>
          </a:ln>
        </p:spPr>
      </p:pic>
      <p:pic>
        <p:nvPicPr>
          <p:cNvPr id="6" name="Imagen 5">
            <a:extLst>
              <a:ext uri="{FF2B5EF4-FFF2-40B4-BE49-F238E27FC236}">
                <a16:creationId xmlns:a16="http://schemas.microsoft.com/office/drawing/2014/main" id="{09EC5286-0E24-44E8-91C1-DA86AF41F150}"/>
              </a:ext>
            </a:extLst>
          </p:cNvPr>
          <p:cNvPicPr>
            <a:picLocks noChangeAspect="1"/>
          </p:cNvPicPr>
          <p:nvPr/>
        </p:nvPicPr>
        <p:blipFill>
          <a:blip r:embed="rId4"/>
          <a:stretch>
            <a:fillRect/>
          </a:stretch>
        </p:blipFill>
        <p:spPr>
          <a:xfrm>
            <a:off x="3913522" y="4268498"/>
            <a:ext cx="4364955" cy="709939"/>
          </a:xfrm>
          <a:prstGeom prst="rect">
            <a:avLst/>
          </a:prstGeom>
          <a:noFill/>
          <a:ln w="57150">
            <a:solidFill>
              <a:schemeClr val="accent2"/>
            </a:solidFill>
          </a:ln>
        </p:spPr>
      </p:pic>
      <p:pic>
        <p:nvPicPr>
          <p:cNvPr id="7" name="Imagen 6">
            <a:extLst>
              <a:ext uri="{FF2B5EF4-FFF2-40B4-BE49-F238E27FC236}">
                <a16:creationId xmlns:a16="http://schemas.microsoft.com/office/drawing/2014/main" id="{A72C1409-DA34-4C1C-8398-13890FC13BBB}"/>
              </a:ext>
            </a:extLst>
          </p:cNvPr>
          <p:cNvPicPr>
            <a:picLocks noChangeAspect="1"/>
          </p:cNvPicPr>
          <p:nvPr/>
        </p:nvPicPr>
        <p:blipFill>
          <a:blip r:embed="rId5"/>
          <a:stretch>
            <a:fillRect/>
          </a:stretch>
        </p:blipFill>
        <p:spPr>
          <a:xfrm>
            <a:off x="5101305" y="5616004"/>
            <a:ext cx="1981590" cy="826963"/>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0FAC18E5-A19C-40E6-BE5E-0D251D91DBDF}"/>
              </a:ext>
            </a:extLst>
          </p:cNvPr>
          <p:cNvCxnSpPr>
            <a:cxnSpLocks/>
          </p:cNvCxnSpPr>
          <p:nvPr/>
        </p:nvCxnSpPr>
        <p:spPr>
          <a:xfrm flipH="1" flipV="1">
            <a:off x="7600217" y="2628677"/>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3089A738-F8C3-4326-9F8E-061ADBA7EC3E}"/>
              </a:ext>
            </a:extLst>
          </p:cNvPr>
          <p:cNvCxnSpPr>
            <a:cxnSpLocks/>
          </p:cNvCxnSpPr>
          <p:nvPr/>
        </p:nvCxnSpPr>
        <p:spPr>
          <a:xfrm flipH="1" flipV="1">
            <a:off x="6583776" y="3582039"/>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20A6160D-DDB7-4FBA-BC2D-60DA70394C15}"/>
              </a:ext>
            </a:extLst>
          </p:cNvPr>
          <p:cNvCxnSpPr>
            <a:cxnSpLocks/>
          </p:cNvCxnSpPr>
          <p:nvPr/>
        </p:nvCxnSpPr>
        <p:spPr>
          <a:xfrm flipH="1" flipV="1">
            <a:off x="7600217" y="4755227"/>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E61C189B-A8FD-458C-BE15-36A31B50077F}"/>
              </a:ext>
            </a:extLst>
          </p:cNvPr>
          <p:cNvCxnSpPr>
            <a:cxnSpLocks/>
          </p:cNvCxnSpPr>
          <p:nvPr/>
        </p:nvCxnSpPr>
        <p:spPr>
          <a:xfrm flipH="1" flipV="1">
            <a:off x="6583776" y="6221252"/>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9FB0E456-E9C4-481B-B718-462F87CCC36F}"/>
              </a:ext>
            </a:extLst>
          </p:cNvPr>
          <p:cNvCxnSpPr>
            <a:cxnSpLocks/>
          </p:cNvCxnSpPr>
          <p:nvPr/>
        </p:nvCxnSpPr>
        <p:spPr>
          <a:xfrm flipH="1" flipV="1">
            <a:off x="6583776" y="5865679"/>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9138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hay previsualización en el archivo </a:t>
            </a:r>
            <a:r>
              <a:rPr lang="es-ES" sz="2000" b="1" dirty="0" err="1">
                <a:solidFill>
                  <a:schemeClr val="tx1"/>
                </a:solidFill>
                <a:latin typeface="Calibri" panose="020F0502020204030204" pitchFamily="34" charset="0"/>
                <a:cs typeface="Calibri" panose="020F0502020204030204" pitchFamily="34" charset="0"/>
              </a:rPr>
              <a:t>Main.kt</a:t>
            </a:r>
            <a:r>
              <a:rPr lang="es-ES" sz="2000" dirty="0">
                <a:solidFill>
                  <a:schemeClr val="tx1"/>
                </a:solidFill>
                <a:latin typeface="Calibri" panose="020F0502020204030204" pitchFamily="34" charset="0"/>
                <a:cs typeface="Calibri" panose="020F0502020204030204" pitchFamily="34" charset="0"/>
              </a:rPr>
              <a:t> se debe eliminar.</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 función </a:t>
            </a:r>
            <a:r>
              <a:rPr lang="es-ES" sz="2000" b="1" dirty="0" err="1">
                <a:solidFill>
                  <a:schemeClr val="tx1"/>
                </a:solidFill>
                <a:latin typeface="Calibri" panose="020F0502020204030204" pitchFamily="34" charset="0"/>
                <a:cs typeface="Calibri" panose="020F0502020204030204" pitchFamily="34" charset="0"/>
              </a:rPr>
              <a:t>ClickCounter</a:t>
            </a:r>
            <a:r>
              <a:rPr lang="es-ES" sz="2000" dirty="0">
                <a:solidFill>
                  <a:schemeClr val="tx1"/>
                </a:solidFill>
                <a:latin typeface="Calibri" panose="020F0502020204030204" pitchFamily="34" charset="0"/>
                <a:cs typeface="Calibri" panose="020F0502020204030204" pitchFamily="34" charset="0"/>
              </a:rPr>
              <a:t> se moverá del archivo </a:t>
            </a:r>
            <a:r>
              <a:rPr lang="es-ES" sz="2000" b="1" dirty="0" err="1">
                <a:solidFill>
                  <a:schemeClr val="tx1"/>
                </a:solidFill>
                <a:latin typeface="Calibri" panose="020F0502020204030204" pitchFamily="34" charset="0"/>
                <a:cs typeface="Calibri" panose="020F0502020204030204" pitchFamily="34" charset="0"/>
              </a:rPr>
              <a:t>MainActivity.kt</a:t>
            </a:r>
            <a:r>
              <a:rPr lang="es-ES" sz="2000" dirty="0">
                <a:solidFill>
                  <a:schemeClr val="tx1"/>
                </a:solidFill>
                <a:latin typeface="Calibri" panose="020F0502020204030204" pitchFamily="34" charset="0"/>
                <a:cs typeface="Calibri" panose="020F0502020204030204" pitchFamily="34" charset="0"/>
              </a:rPr>
              <a:t> al archivo </a:t>
            </a:r>
            <a:r>
              <a:rPr lang="es-ES" sz="2000" b="1" dirty="0" err="1">
                <a:solidFill>
                  <a:schemeClr val="tx1"/>
                </a:solidFill>
                <a:latin typeface="Calibri" panose="020F0502020204030204" pitchFamily="34" charset="0"/>
                <a:cs typeface="Calibri" panose="020F0502020204030204" pitchFamily="34" charset="0"/>
              </a:rPr>
              <a:t>ClickCounter.kt</a:t>
            </a:r>
            <a:r>
              <a:rPr lang="es-ES" sz="20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BA79E541-CAF3-4A57-A5E2-D269BE35AEE7}"/>
              </a:ext>
            </a:extLst>
          </p:cNvPr>
          <p:cNvPicPr>
            <a:picLocks noChangeAspect="1"/>
          </p:cNvPicPr>
          <p:nvPr/>
        </p:nvPicPr>
        <p:blipFill rotWithShape="1">
          <a:blip r:embed="rId2"/>
          <a:srcRect b="49206"/>
          <a:stretch/>
        </p:blipFill>
        <p:spPr>
          <a:xfrm>
            <a:off x="1703512" y="1988840"/>
            <a:ext cx="4248472" cy="3965687"/>
          </a:xfrm>
          <a:prstGeom prst="rect">
            <a:avLst/>
          </a:prstGeom>
          <a:noFill/>
          <a:ln w="57150">
            <a:solidFill>
              <a:schemeClr val="accent2"/>
            </a:solidFill>
          </a:ln>
        </p:spPr>
      </p:pic>
      <p:pic>
        <p:nvPicPr>
          <p:cNvPr id="8" name="Imagen 7">
            <a:extLst>
              <a:ext uri="{FF2B5EF4-FFF2-40B4-BE49-F238E27FC236}">
                <a16:creationId xmlns:a16="http://schemas.microsoft.com/office/drawing/2014/main" id="{41900056-BDDD-4F24-86CE-EEC1A4FBE483}"/>
              </a:ext>
            </a:extLst>
          </p:cNvPr>
          <p:cNvPicPr>
            <a:picLocks noChangeAspect="1"/>
          </p:cNvPicPr>
          <p:nvPr/>
        </p:nvPicPr>
        <p:blipFill rotWithShape="1">
          <a:blip r:embed="rId2"/>
          <a:srcRect t="50413" b="-1207"/>
          <a:stretch/>
        </p:blipFill>
        <p:spPr>
          <a:xfrm>
            <a:off x="6240016" y="2412520"/>
            <a:ext cx="4248472" cy="3965687"/>
          </a:xfrm>
          <a:prstGeom prst="rect">
            <a:avLst/>
          </a:prstGeom>
          <a:noFill/>
          <a:ln w="57150">
            <a:solidFill>
              <a:schemeClr val="accent2"/>
            </a:solidFill>
          </a:ln>
        </p:spPr>
      </p:pic>
    </p:spTree>
    <p:extLst>
      <p:ext uri="{BB962C8B-B14F-4D97-AF65-F5344CB8AC3E}">
        <p14:creationId xmlns:p14="http://schemas.microsoft.com/office/powerpoint/2010/main" val="1622753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8673701"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b="1" dirty="0">
                <a:solidFill>
                  <a:schemeClr val="tx1"/>
                </a:solidFill>
                <a:latin typeface="Calibri" panose="020F0502020204030204" pitchFamily="34" charset="0"/>
                <a:cs typeface="Calibri" panose="020F0502020204030204" pitchFamily="34" charset="0"/>
              </a:rPr>
              <a:t>De esta manera el proyecto queda más organizado.</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Si una pantalla se va a componer de diferentes archivos es recomendable crear un </a:t>
            </a:r>
            <a:r>
              <a:rPr lang="es-ES" sz="2600" b="1" dirty="0">
                <a:solidFill>
                  <a:schemeClr val="tx1"/>
                </a:solidFill>
                <a:latin typeface="Calibri" panose="020F0502020204030204" pitchFamily="34" charset="0"/>
                <a:cs typeface="Calibri" panose="020F0502020204030204" pitchFamily="34" charset="0"/>
              </a:rPr>
              <a:t>nuevo paquete</a:t>
            </a:r>
            <a:r>
              <a:rPr lang="es-ES" sz="2600" dirty="0">
                <a:solidFill>
                  <a:schemeClr val="tx1"/>
                </a:solidFill>
                <a:latin typeface="Calibri" panose="020F0502020204030204" pitchFamily="34" charset="0"/>
                <a:cs typeface="Calibri" panose="020F0502020204030204" pitchFamily="34" charset="0"/>
              </a:rPr>
              <a:t> (</a:t>
            </a:r>
            <a:r>
              <a:rPr lang="es-ES" sz="2600" dirty="0" err="1">
                <a:solidFill>
                  <a:schemeClr val="tx1"/>
                </a:solidFill>
                <a:latin typeface="Calibri" panose="020F0502020204030204" pitchFamily="34" charset="0"/>
                <a:cs typeface="Calibri" panose="020F0502020204030204" pitchFamily="34" charset="0"/>
              </a:rPr>
              <a:t>package</a:t>
            </a:r>
            <a:r>
              <a:rPr lang="es-ES" sz="2600" dirty="0">
                <a:solidFill>
                  <a:schemeClr val="tx1"/>
                </a:solidFill>
                <a:latin typeface="Calibri" panose="020F0502020204030204" pitchFamily="34" charset="0"/>
                <a:cs typeface="Calibri" panose="020F0502020204030204" pitchFamily="34" charset="0"/>
              </a:rPr>
              <a:t>) con el nombre de la pantalla dentro de la carpeta </a:t>
            </a:r>
            <a:r>
              <a:rPr lang="es-ES" sz="2600" b="1" dirty="0" err="1">
                <a:solidFill>
                  <a:schemeClr val="tx1"/>
                </a:solidFill>
                <a:latin typeface="Calibri" panose="020F0502020204030204" pitchFamily="34" charset="0"/>
                <a:cs typeface="Calibri" panose="020F0502020204030204" pitchFamily="34" charset="0"/>
              </a:rPr>
              <a:t>screens</a:t>
            </a:r>
            <a:r>
              <a:rPr lang="es-ES" sz="26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Si hay componentes que se comparten entre pantallas es recomendable crear un nuevo paquete llamado </a:t>
            </a:r>
            <a:r>
              <a:rPr lang="es-ES" sz="2600" b="1" dirty="0" err="1">
                <a:solidFill>
                  <a:schemeClr val="tx1"/>
                </a:solidFill>
                <a:latin typeface="Calibri" panose="020F0502020204030204" pitchFamily="34" charset="0"/>
                <a:cs typeface="Calibri" panose="020F0502020204030204" pitchFamily="34" charset="0"/>
              </a:rPr>
              <a:t>common</a:t>
            </a:r>
            <a:r>
              <a:rPr lang="es-ES" sz="2600" dirty="0">
                <a:solidFill>
                  <a:schemeClr val="tx1"/>
                </a:solidFill>
                <a:latin typeface="Calibri" panose="020F0502020204030204" pitchFamily="34" charset="0"/>
                <a:cs typeface="Calibri" panose="020F0502020204030204" pitchFamily="34" charset="0"/>
              </a:rPr>
              <a:t>, </a:t>
            </a:r>
            <a:r>
              <a:rPr lang="es-ES" sz="2600" b="1" dirty="0">
                <a:solidFill>
                  <a:schemeClr val="tx1"/>
                </a:solidFill>
                <a:latin typeface="Calibri" panose="020F0502020204030204" pitchFamily="34" charset="0"/>
                <a:cs typeface="Calibri" panose="020F0502020204030204" pitchFamily="34" charset="0"/>
              </a:rPr>
              <a:t>share</a:t>
            </a:r>
            <a:r>
              <a:rPr lang="es-ES" sz="2600" dirty="0">
                <a:solidFill>
                  <a:schemeClr val="tx1"/>
                </a:solidFill>
                <a:latin typeface="Calibri" panose="020F0502020204030204" pitchFamily="34" charset="0"/>
                <a:cs typeface="Calibri" panose="020F0502020204030204" pitchFamily="34" charset="0"/>
              </a:rPr>
              <a:t> o </a:t>
            </a:r>
            <a:r>
              <a:rPr lang="es-ES" sz="2600" b="1" dirty="0" err="1">
                <a:solidFill>
                  <a:schemeClr val="tx1"/>
                </a:solidFill>
                <a:latin typeface="Calibri" panose="020F0502020204030204" pitchFamily="34" charset="0"/>
                <a:cs typeface="Calibri" panose="020F0502020204030204" pitchFamily="34" charset="0"/>
              </a:rPr>
              <a:t>partials</a:t>
            </a:r>
            <a:r>
              <a:rPr lang="es-ES" sz="2600" dirty="0">
                <a:solidFill>
                  <a:schemeClr val="tx1"/>
                </a:solidFill>
                <a:latin typeface="Calibri" panose="020F0502020204030204" pitchFamily="34" charset="0"/>
                <a:cs typeface="Calibri" panose="020F0502020204030204" pitchFamily="34" charset="0"/>
              </a:rPr>
              <a:t> y guardar esos componentes en esa carpeta.</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En la siguiente unidad se estudiará cómo poder navegar entre las diferentes pantallas.</a:t>
            </a:r>
          </a:p>
        </p:txBody>
      </p:sp>
      <p:pic>
        <p:nvPicPr>
          <p:cNvPr id="3" name="Imagen 2">
            <a:extLst>
              <a:ext uri="{FF2B5EF4-FFF2-40B4-BE49-F238E27FC236}">
                <a16:creationId xmlns:a16="http://schemas.microsoft.com/office/drawing/2014/main" id="{9B760628-8D6E-494F-A6F6-C5C886B774CB}"/>
              </a:ext>
            </a:extLst>
          </p:cNvPr>
          <p:cNvPicPr>
            <a:picLocks noChangeAspect="1"/>
          </p:cNvPicPr>
          <p:nvPr/>
        </p:nvPicPr>
        <p:blipFill>
          <a:blip r:embed="rId2"/>
          <a:stretch>
            <a:fillRect/>
          </a:stretch>
        </p:blipFill>
        <p:spPr>
          <a:xfrm>
            <a:off x="9223463" y="1777509"/>
            <a:ext cx="2449894" cy="3302982"/>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0E64BE13-7F1B-479A-BF88-1DDA8257E2B9}"/>
              </a:ext>
            </a:extLst>
          </p:cNvPr>
          <p:cNvCxnSpPr>
            <a:cxnSpLocks/>
          </p:cNvCxnSpPr>
          <p:nvPr/>
        </p:nvCxnSpPr>
        <p:spPr>
          <a:xfrm flipH="1">
            <a:off x="10556398" y="2311248"/>
            <a:ext cx="858063" cy="5536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4A7F3F0B-8D75-4974-9C51-1BBD68ADF738}"/>
              </a:ext>
            </a:extLst>
          </p:cNvPr>
          <p:cNvCxnSpPr>
            <a:cxnSpLocks/>
          </p:cNvCxnSpPr>
          <p:nvPr/>
        </p:nvCxnSpPr>
        <p:spPr>
          <a:xfrm flipH="1">
            <a:off x="10556397" y="2746552"/>
            <a:ext cx="858063" cy="5536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783CC4A5-94F6-4831-8EC3-7985C30719EC}"/>
              </a:ext>
            </a:extLst>
          </p:cNvPr>
          <p:cNvCxnSpPr>
            <a:cxnSpLocks/>
          </p:cNvCxnSpPr>
          <p:nvPr/>
        </p:nvCxnSpPr>
        <p:spPr>
          <a:xfrm flipH="1">
            <a:off x="10556397" y="4286221"/>
            <a:ext cx="858063" cy="5536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5313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Componentes Jetpack Compose</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componentes que ofrece Jetpack Compose se pueden clasificar de manera extraoficial en dos clases:</a:t>
            </a:r>
          </a:p>
        </p:txBody>
      </p:sp>
      <p:graphicFrame>
        <p:nvGraphicFramePr>
          <p:cNvPr id="2" name="Tabla 2">
            <a:extLst>
              <a:ext uri="{FF2B5EF4-FFF2-40B4-BE49-F238E27FC236}">
                <a16:creationId xmlns:a16="http://schemas.microsoft.com/office/drawing/2014/main" id="{24002308-44E0-42DB-A022-D8FEDF7E3CE8}"/>
              </a:ext>
            </a:extLst>
          </p:cNvPr>
          <p:cNvGraphicFramePr>
            <a:graphicFrameLocks noGrp="1"/>
          </p:cNvGraphicFramePr>
          <p:nvPr>
            <p:extLst>
              <p:ext uri="{D42A27DB-BD31-4B8C-83A1-F6EECF244321}">
                <p14:modId xmlns:p14="http://schemas.microsoft.com/office/powerpoint/2010/main" val="3961602820"/>
              </p:ext>
            </p:extLst>
          </p:nvPr>
        </p:nvGraphicFramePr>
        <p:xfrm>
          <a:off x="551828" y="2179891"/>
          <a:ext cx="11088344" cy="4343400"/>
        </p:xfrm>
        <a:graphic>
          <a:graphicData uri="http://schemas.openxmlformats.org/drawingml/2006/table">
            <a:tbl>
              <a:tblPr firstRow="1" bandRow="1">
                <a:tableStyleId>{9DCAF9ED-07DC-4A11-8D7F-57B35C25682E}</a:tableStyleId>
              </a:tblPr>
              <a:tblGrid>
                <a:gridCol w="2664000">
                  <a:extLst>
                    <a:ext uri="{9D8B030D-6E8A-4147-A177-3AD203B41FA5}">
                      <a16:colId xmlns:a16="http://schemas.microsoft.com/office/drawing/2014/main" val="864558178"/>
                    </a:ext>
                  </a:extLst>
                </a:gridCol>
                <a:gridCol w="2664296">
                  <a:extLst>
                    <a:ext uri="{9D8B030D-6E8A-4147-A177-3AD203B41FA5}">
                      <a16:colId xmlns:a16="http://schemas.microsoft.com/office/drawing/2014/main" val="2180884095"/>
                    </a:ext>
                  </a:extLst>
                </a:gridCol>
                <a:gridCol w="432048">
                  <a:extLst>
                    <a:ext uri="{9D8B030D-6E8A-4147-A177-3AD203B41FA5}">
                      <a16:colId xmlns:a16="http://schemas.microsoft.com/office/drawing/2014/main" val="2564011489"/>
                    </a:ext>
                  </a:extLst>
                </a:gridCol>
                <a:gridCol w="2664000">
                  <a:extLst>
                    <a:ext uri="{9D8B030D-6E8A-4147-A177-3AD203B41FA5}">
                      <a16:colId xmlns:a16="http://schemas.microsoft.com/office/drawing/2014/main" val="234339216"/>
                    </a:ext>
                  </a:extLst>
                </a:gridCol>
                <a:gridCol w="2664000">
                  <a:extLst>
                    <a:ext uri="{9D8B030D-6E8A-4147-A177-3AD203B41FA5}">
                      <a16:colId xmlns:a16="http://schemas.microsoft.com/office/drawing/2014/main" val="1658270784"/>
                    </a:ext>
                  </a:extLst>
                </a:gridCol>
              </a:tblGrid>
              <a:tr h="370840">
                <a:tc gridSpan="2">
                  <a:txBody>
                    <a:bodyPr/>
                    <a:lstStyle/>
                    <a:p>
                      <a:pPr algn="ctr"/>
                      <a:r>
                        <a:rPr lang="es-ES" sz="2400" b="1" dirty="0" err="1">
                          <a:solidFill>
                            <a:schemeClr val="tx1"/>
                          </a:solidFill>
                        </a:rPr>
                        <a:t>Layout</a:t>
                      </a:r>
                      <a:endParaRPr lang="es-ES" b="1" dirty="0">
                        <a:solidFill>
                          <a:schemeClr val="tx1"/>
                        </a:solidFill>
                      </a:endParaRPr>
                    </a:p>
                    <a:p>
                      <a:r>
                        <a:rPr lang="es-ES" b="0" dirty="0">
                          <a:solidFill>
                            <a:schemeClr val="tx1"/>
                          </a:solidFill>
                        </a:rPr>
                        <a:t>Permiten organizar los elementos de la interfaz gráfica</a:t>
                      </a:r>
                      <a:endParaRPr lang="es-ES"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es-ES" b="0" dirty="0">
                        <a:solidFill>
                          <a:schemeClr val="tx1"/>
                        </a:solidFill>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l"/>
                      <a:endParaRPr lang="es-ES" sz="2000"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a:r>
                        <a:rPr lang="es-ES" sz="2400" b="1" dirty="0">
                          <a:solidFill>
                            <a:schemeClr val="tx1"/>
                          </a:solidFill>
                        </a:rPr>
                        <a:t>Presentación de información</a:t>
                      </a:r>
                    </a:p>
                    <a:p>
                      <a:pPr algn="l"/>
                      <a:r>
                        <a:rPr lang="es-ES" sz="1800" b="0" dirty="0">
                          <a:solidFill>
                            <a:schemeClr val="tx1"/>
                          </a:solidFill>
                        </a:rPr>
                        <a:t>Permiten mostrar al usuario información.</a:t>
                      </a:r>
                    </a:p>
                    <a:p>
                      <a:pPr algn="l"/>
                      <a:r>
                        <a:rPr lang="es-ES" sz="1800" b="0" dirty="0">
                          <a:solidFill>
                            <a:schemeClr val="tx1"/>
                          </a:solidFill>
                        </a:rPr>
                        <a:t>El usuario puede interactuar con ellos.</a:t>
                      </a:r>
                      <a:endParaRPr lang="es-ES" sz="2000"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pPr algn="l"/>
                      <a:endParaRPr lang="es-ES" sz="2000" b="0" dirty="0">
                        <a:solidFill>
                          <a:schemeClr val="tx1"/>
                        </a:solidFill>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546805592"/>
                  </a:ext>
                </a:extLst>
              </a:tr>
              <a:tr h="370840">
                <a:tc>
                  <a:txBody>
                    <a:bodyPr/>
                    <a:lstStyle/>
                    <a:p>
                      <a:r>
                        <a:rPr lang="es-ES" sz="1600" dirty="0"/>
                        <a:t>Box</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a:t>Surface</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a:t>Text</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TextField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428005567"/>
                  </a:ext>
                </a:extLst>
              </a:tr>
              <a:tr h="370840">
                <a:tc>
                  <a:txBody>
                    <a:bodyPr/>
                    <a:lstStyle/>
                    <a:p>
                      <a:r>
                        <a:rPr lang="es-ES" sz="1600" dirty="0" err="1"/>
                        <a:t>Column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Row</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err="1"/>
                        <a:t>Button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Image</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267475358"/>
                  </a:ext>
                </a:extLst>
              </a:tr>
              <a:tr h="370840">
                <a:tc>
                  <a:txBody>
                    <a:bodyPr/>
                    <a:lstStyle/>
                    <a:p>
                      <a:r>
                        <a:rPr lang="es-ES" sz="1600" dirty="0" err="1"/>
                        <a:t>Card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ConstraintLayout</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err="1"/>
                        <a:t>Spacer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a:t>Switch</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82095024"/>
                  </a:ext>
                </a:extLst>
              </a:tr>
              <a:tr h="370840">
                <a:tc>
                  <a:txBody>
                    <a:bodyPr/>
                    <a:lstStyle/>
                    <a:p>
                      <a:r>
                        <a:rPr lang="es-ES" sz="1600" dirty="0" err="1"/>
                        <a:t>Scaffold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TopAppBar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a:t>Slider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CheckBox</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647224603"/>
                  </a:ext>
                </a:extLst>
              </a:tr>
              <a:tr h="370840">
                <a:tc>
                  <a:txBody>
                    <a:bodyPr/>
                    <a:lstStyle/>
                    <a:p>
                      <a:r>
                        <a:rPr lang="es-ES" sz="1600" dirty="0" err="1"/>
                        <a:t>BottomBar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ModalDrawer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err="1"/>
                        <a:t>RadioButton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latin typeface="Calibri" panose="020F0502020204030204" pitchFamily="34" charset="0"/>
                          <a:cs typeface="Calibri" panose="020F0502020204030204" pitchFamily="34" charset="0"/>
                        </a:rPr>
                        <a:t>ElevatedButton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988623276"/>
                  </a:ext>
                </a:extLst>
              </a:tr>
              <a:tr h="370840">
                <a:tc>
                  <a:txBody>
                    <a:bodyPr/>
                    <a:lstStyle/>
                    <a:p>
                      <a:r>
                        <a:rPr lang="es-ES" sz="1600" dirty="0" err="1"/>
                        <a:t>LazyColumn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LazyRow</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err="1"/>
                        <a:t>Icon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IconButton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564373331"/>
                  </a:ext>
                </a:extLst>
              </a:tr>
              <a:tr h="370840">
                <a:tc>
                  <a:txBody>
                    <a:bodyPr/>
                    <a:lstStyle/>
                    <a:p>
                      <a:r>
                        <a:rPr lang="es-ES" sz="1600" dirty="0" err="1"/>
                        <a:t>LazyVerticalGrid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LazyHorizontalGrid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dirty="0" err="1"/>
                        <a:t>SnackBar</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600" dirty="0" err="1"/>
                        <a:t>BadgedBox</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595585227"/>
                  </a:ext>
                </a:extLst>
              </a:tr>
              <a:tr h="370840">
                <a:tc>
                  <a:txBody>
                    <a:bodyPr/>
                    <a:lstStyle/>
                    <a:p>
                      <a:r>
                        <a:rPr lang="es-ES" sz="1600" dirty="0" err="1"/>
                        <a:t>LazyVerticalStaggeredGrid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r>
                        <a:rPr lang="es-ES" sz="1600" dirty="0" err="1"/>
                        <a:t>LazyHorizontalStaggeredGrid</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s-ES" sz="1600"/>
                        <a:t>FloatingActionButton</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175729081"/>
                  </a:ext>
                </a:extLst>
              </a:tr>
              <a:tr h="370840">
                <a:tc gridSpan="2">
                  <a:txBody>
                    <a:bodyPr/>
                    <a:lstStyle/>
                    <a:p>
                      <a:pPr algn="ctr"/>
                      <a:r>
                        <a:rPr lang="es-ES" sz="1600" dirty="0"/>
                        <a:t>…</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hMerge="1">
                  <a:txBody>
                    <a:bodyPr/>
                    <a:lstStyle/>
                    <a:p>
                      <a:pPr algn="ct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a:r>
                        <a:rPr lang="es-ES" sz="1600" dirty="0"/>
                        <a:t>…</a:t>
                      </a:r>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hMerge="1">
                  <a:txBody>
                    <a:bodyPr/>
                    <a:lstStyle/>
                    <a:p>
                      <a:endParaRPr lang="es-ES" sz="1600" dirty="0">
                        <a:latin typeface="Calibri" panose="020F0502020204030204" pitchFamily="34" charset="0"/>
                        <a:cs typeface="Calibri" panose="020F0502020204030204" pitchFamily="34" charset="0"/>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5245159"/>
                  </a:ext>
                </a:extLst>
              </a:tr>
            </a:tbl>
          </a:graphicData>
        </a:graphic>
      </p:graphicFrame>
    </p:spTree>
    <p:extLst>
      <p:ext uri="{BB962C8B-B14F-4D97-AF65-F5344CB8AC3E}">
        <p14:creationId xmlns:p14="http://schemas.microsoft.com/office/powerpoint/2010/main" val="3307393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Componentes Jetpack Compose</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unidad anterior ya se han utilizado algunos componentes de </a:t>
            </a:r>
            <a:r>
              <a:rPr lang="es-ES" sz="2800" dirty="0" err="1">
                <a:solidFill>
                  <a:schemeClr val="tx1"/>
                </a:solidFill>
                <a:latin typeface="Calibri" panose="020F0502020204030204" pitchFamily="34" charset="0"/>
                <a:cs typeface="Calibri" panose="020F0502020204030204" pitchFamily="34" charset="0"/>
              </a:rPr>
              <a:t>Jetpack</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Compose</a:t>
            </a:r>
            <a:r>
              <a:rPr lang="es-ES" sz="2800" dirty="0">
                <a:solidFill>
                  <a:schemeClr val="tx1"/>
                </a:solidFill>
                <a:latin typeface="Calibri" panose="020F0502020204030204" pitchFamily="34" charset="0"/>
                <a:cs typeface="Calibri" panose="020F0502020204030204" pitchFamily="34" charset="0"/>
              </a:rPr>
              <a:t> por lo que ya se está familiarizado con su uso básico.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err="1">
                <a:solidFill>
                  <a:schemeClr val="tx1"/>
                </a:solidFill>
                <a:latin typeface="Calibri" panose="020F0502020204030204" pitchFamily="34" charset="0"/>
                <a:cs typeface="Calibri" panose="020F0502020204030204" pitchFamily="34" charset="0"/>
              </a:rPr>
              <a:t>Column</a:t>
            </a:r>
            <a:r>
              <a:rPr lang="es-ES" sz="2800"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Row</a:t>
            </a:r>
            <a:r>
              <a:rPr lang="es-ES" sz="2800" dirty="0">
                <a:solidFill>
                  <a:schemeClr val="tx1"/>
                </a:solidFill>
                <a:latin typeface="Calibri" panose="020F0502020204030204" pitchFamily="34" charset="0"/>
                <a:cs typeface="Calibri" panose="020F0502020204030204" pitchFamily="34" charset="0"/>
              </a:rPr>
              <a:t>, </a:t>
            </a:r>
            <a:r>
              <a:rPr lang="es-ES" sz="2800" b="1" dirty="0">
                <a:solidFill>
                  <a:schemeClr val="tx1"/>
                </a:solidFill>
                <a:latin typeface="Calibri" panose="020F0502020204030204" pitchFamily="34" charset="0"/>
                <a:cs typeface="Calibri" panose="020F0502020204030204" pitchFamily="34" charset="0"/>
              </a:rPr>
              <a:t>Text</a:t>
            </a:r>
            <a:r>
              <a:rPr lang="es-ES" sz="2800"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Button</a:t>
            </a:r>
            <a:r>
              <a:rPr lang="es-ES" sz="2800"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Spacer</a:t>
            </a:r>
            <a:r>
              <a:rPr lang="es-ES" sz="2800"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Scaffold</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Toda la interfaz</a:t>
            </a:r>
            <a:r>
              <a:rPr lang="es-ES" sz="2800" dirty="0">
                <a:solidFill>
                  <a:schemeClr val="tx1"/>
                </a:solidFill>
                <a:latin typeface="Calibri" panose="020F0502020204030204" pitchFamily="34" charset="0"/>
                <a:cs typeface="Calibri" panose="020F0502020204030204" pitchFamily="34" charset="0"/>
              </a:rPr>
              <a:t> de las aplicaciones se va a realizar con: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Componentes que ofrece </a:t>
            </a:r>
            <a:r>
              <a:rPr lang="es-ES" sz="2800" b="1" dirty="0" err="1">
                <a:solidFill>
                  <a:schemeClr val="tx1"/>
                </a:solidFill>
                <a:latin typeface="Calibri" panose="020F0502020204030204" pitchFamily="34" charset="0"/>
                <a:cs typeface="Calibri" panose="020F0502020204030204" pitchFamily="34" charset="0"/>
              </a:rPr>
              <a:t>Jetpack</a:t>
            </a:r>
            <a:r>
              <a:rPr lang="es-ES" sz="2800" b="1" dirty="0">
                <a:solidFill>
                  <a:schemeClr val="tx1"/>
                </a:solidFill>
                <a:latin typeface="Calibri" panose="020F0502020204030204" pitchFamily="34" charset="0"/>
                <a:cs typeface="Calibri" panose="020F0502020204030204" pitchFamily="34" charset="0"/>
              </a:rPr>
              <a:t> </a:t>
            </a:r>
            <a:r>
              <a:rPr lang="es-ES" sz="2800" b="1" dirty="0" err="1">
                <a:solidFill>
                  <a:schemeClr val="tx1"/>
                </a:solidFill>
                <a:latin typeface="Calibri" panose="020F0502020204030204" pitchFamily="34" charset="0"/>
                <a:cs typeface="Calibri" panose="020F0502020204030204" pitchFamily="34" charset="0"/>
              </a:rPr>
              <a:t>Compose</a:t>
            </a:r>
            <a:r>
              <a:rPr lang="es-ES" sz="2800" dirty="0">
                <a:solidFill>
                  <a:schemeClr val="tx1"/>
                </a:solidFill>
                <a:latin typeface="Calibri" panose="020F0502020204030204" pitchFamily="34" charset="0"/>
                <a:cs typeface="Calibri" panose="020F0502020204030204" pitchFamily="34" charset="0"/>
              </a:rPr>
              <a:t>.</a:t>
            </a:r>
          </a:p>
          <a:p>
            <a:pPr marL="324000" lvl="1" indent="0">
              <a:spcBef>
                <a:spcPts val="0"/>
              </a:spcBef>
              <a:spcAft>
                <a:spcPts val="0"/>
              </a:spcAft>
              <a:buNone/>
            </a:pPr>
            <a:endParaRPr lang="es-ES" sz="28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Componentes de Jetpack Compose </a:t>
            </a:r>
            <a:r>
              <a:rPr lang="es-ES" sz="2800" b="1" u="sng" dirty="0">
                <a:solidFill>
                  <a:schemeClr val="tx1"/>
                </a:solidFill>
                <a:latin typeface="Calibri" panose="020F0502020204030204" pitchFamily="34" charset="0"/>
                <a:cs typeface="Calibri" panose="020F0502020204030204" pitchFamily="34" charset="0"/>
              </a:rPr>
              <a:t>propios</a:t>
            </a:r>
            <a:r>
              <a:rPr lang="es-ES" sz="2800" b="1"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rPr>
              <a:t>creados mediante extensiones y/o agrupaciones de los que ofrece Jetpack Compose.</a:t>
            </a:r>
          </a:p>
        </p:txBody>
      </p:sp>
    </p:spTree>
    <p:extLst>
      <p:ext uri="{BB962C8B-B14F-4D97-AF65-F5344CB8AC3E}">
        <p14:creationId xmlns:p14="http://schemas.microsoft.com/office/powerpoint/2010/main" val="1757886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Componentes </a:t>
            </a:r>
            <a:r>
              <a:rPr lang="es-ES" sz="3600" b="1" cap="none" dirty="0" err="1">
                <a:solidFill>
                  <a:schemeClr val="accent1"/>
                </a:solidFill>
                <a:latin typeface="Calibri" panose="020F0502020204030204" pitchFamily="34" charset="0"/>
                <a:cs typeface="Calibri" panose="020F0502020204030204" pitchFamily="34" charset="0"/>
              </a:rPr>
              <a:t>Jetpack</a:t>
            </a:r>
            <a:r>
              <a:rPr lang="es-ES" sz="3600" b="1" cap="none" dirty="0">
                <a:solidFill>
                  <a:schemeClr val="accent1"/>
                </a:solidFill>
                <a:latin typeface="Calibri" panose="020F0502020204030204" pitchFamily="34" charset="0"/>
                <a:cs typeface="Calibri" panose="020F0502020204030204" pitchFamily="34" charset="0"/>
              </a:rPr>
              <a:t> </a:t>
            </a:r>
            <a:r>
              <a:rPr lang="es-ES" sz="3600" b="1" cap="none" dirty="0" err="1">
                <a:solidFill>
                  <a:schemeClr val="accent1"/>
                </a:solidFill>
                <a:latin typeface="Calibri" panose="020F0502020204030204" pitchFamily="34" charset="0"/>
                <a:cs typeface="Calibri" panose="020F0502020204030204" pitchFamily="34" charset="0"/>
              </a:rPr>
              <a:t>Compose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a:t>
            </a:r>
            <a:r>
              <a:rPr lang="es-ES" sz="2800" b="1" dirty="0">
                <a:solidFill>
                  <a:schemeClr val="tx1"/>
                </a:solidFill>
                <a:latin typeface="Calibri" panose="020F0502020204030204" pitchFamily="34" charset="0"/>
                <a:cs typeface="Calibri" panose="020F0502020204030204" pitchFamily="34" charset="0"/>
              </a:rPr>
              <a:t>componentes</a:t>
            </a:r>
            <a:r>
              <a:rPr lang="es-ES" sz="2800" dirty="0">
                <a:solidFill>
                  <a:schemeClr val="tx1"/>
                </a:solidFill>
                <a:latin typeface="Calibri" panose="020F0502020204030204" pitchFamily="34" charset="0"/>
                <a:cs typeface="Calibri" panose="020F0502020204030204" pitchFamily="34" charset="0"/>
              </a:rPr>
              <a:t> Jetpack Compose son </a:t>
            </a:r>
            <a:r>
              <a:rPr lang="es-ES" sz="2800" b="1" dirty="0">
                <a:solidFill>
                  <a:schemeClr val="tx1"/>
                </a:solidFill>
                <a:latin typeface="Calibri" panose="020F0502020204030204" pitchFamily="34" charset="0"/>
                <a:cs typeface="Calibri" panose="020F0502020204030204" pitchFamily="34" charset="0"/>
              </a:rPr>
              <a:t>funciones</a:t>
            </a:r>
            <a:r>
              <a:rPr lang="es-ES" sz="2800" dirty="0">
                <a:solidFill>
                  <a:schemeClr val="tx1"/>
                </a:solidFill>
                <a:latin typeface="Calibri" panose="020F0502020204030204" pitchFamily="34" charset="0"/>
                <a:cs typeface="Calibri" panose="020F0502020204030204" pitchFamily="34" charset="0"/>
              </a:rPr>
              <a:t> etiquetadas con </a:t>
            </a:r>
            <a:r>
              <a:rPr lang="es-ES" sz="2800" b="1" dirty="0">
                <a:solidFill>
                  <a:schemeClr val="tx1"/>
                </a:solidFill>
                <a:latin typeface="Calibri" panose="020F0502020204030204" pitchFamily="34" charset="0"/>
                <a:cs typeface="Calibri" panose="020F0502020204030204" pitchFamily="34" charset="0"/>
              </a:rPr>
              <a:t>@</a:t>
            </a:r>
            <a:r>
              <a:rPr lang="es-ES" sz="2800" b="1" dirty="0" err="1">
                <a:solidFill>
                  <a:schemeClr val="tx1"/>
                </a:solidFill>
                <a:latin typeface="Calibri" panose="020F0502020204030204" pitchFamily="34" charset="0"/>
                <a:cs typeface="Calibri" panose="020F0502020204030204" pitchFamily="34" charset="0"/>
              </a:rPr>
              <a:t>Composable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Esto se puede observar en los componentes que facilita Jetpack </a:t>
            </a:r>
            <a:r>
              <a:rPr lang="es-ES" sz="2800" dirty="0" err="1">
                <a:solidFill>
                  <a:schemeClr val="tx1"/>
                </a:solidFill>
                <a:latin typeface="Calibri" panose="020F0502020204030204" pitchFamily="34" charset="0"/>
                <a:cs typeface="Calibri" panose="020F0502020204030204" pitchFamily="34" charset="0"/>
              </a:rPr>
              <a:t>Compose</a:t>
            </a:r>
            <a:r>
              <a:rPr lang="es-ES" sz="28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B7BA89B0-AE23-4679-8628-EB826358A17B}"/>
              </a:ext>
            </a:extLst>
          </p:cNvPr>
          <p:cNvPicPr>
            <a:picLocks noChangeAspect="1"/>
          </p:cNvPicPr>
          <p:nvPr/>
        </p:nvPicPr>
        <p:blipFill>
          <a:blip r:embed="rId2"/>
          <a:stretch>
            <a:fillRect/>
          </a:stretch>
        </p:blipFill>
        <p:spPr>
          <a:xfrm>
            <a:off x="3071664" y="5105925"/>
            <a:ext cx="6048672" cy="1272282"/>
          </a:xfrm>
          <a:prstGeom prst="rect">
            <a:avLst/>
          </a:prstGeom>
          <a:noFill/>
          <a:ln w="57150">
            <a:solidFill>
              <a:schemeClr val="accent2"/>
            </a:solidFill>
          </a:ln>
        </p:spPr>
      </p:pic>
      <p:pic>
        <p:nvPicPr>
          <p:cNvPr id="9" name="Imagen 8">
            <a:extLst>
              <a:ext uri="{FF2B5EF4-FFF2-40B4-BE49-F238E27FC236}">
                <a16:creationId xmlns:a16="http://schemas.microsoft.com/office/drawing/2014/main" id="{3C768237-A5C1-4376-8F5D-5AAF82704732}"/>
              </a:ext>
            </a:extLst>
          </p:cNvPr>
          <p:cNvPicPr>
            <a:picLocks noChangeAspect="1"/>
          </p:cNvPicPr>
          <p:nvPr/>
        </p:nvPicPr>
        <p:blipFill rotWithShape="1">
          <a:blip r:embed="rId3"/>
          <a:srcRect t="2631" b="1"/>
          <a:stretch/>
        </p:blipFill>
        <p:spPr>
          <a:xfrm>
            <a:off x="1309718" y="3071458"/>
            <a:ext cx="4165128" cy="1577915"/>
          </a:xfrm>
          <a:prstGeom prst="rect">
            <a:avLst/>
          </a:prstGeom>
          <a:noFill/>
          <a:ln w="57150">
            <a:solidFill>
              <a:schemeClr val="accent2"/>
            </a:solidFill>
          </a:ln>
        </p:spPr>
      </p:pic>
      <p:pic>
        <p:nvPicPr>
          <p:cNvPr id="12" name="Imagen 11">
            <a:extLst>
              <a:ext uri="{FF2B5EF4-FFF2-40B4-BE49-F238E27FC236}">
                <a16:creationId xmlns:a16="http://schemas.microsoft.com/office/drawing/2014/main" id="{1D56AD43-6D4C-4830-8593-FEAF8DF657A8}"/>
              </a:ext>
            </a:extLst>
          </p:cNvPr>
          <p:cNvPicPr>
            <a:picLocks noChangeAspect="1"/>
          </p:cNvPicPr>
          <p:nvPr/>
        </p:nvPicPr>
        <p:blipFill>
          <a:blip r:embed="rId4"/>
          <a:stretch>
            <a:fillRect/>
          </a:stretch>
        </p:blipFill>
        <p:spPr>
          <a:xfrm>
            <a:off x="6717156" y="3076127"/>
            <a:ext cx="3859494" cy="1577915"/>
          </a:xfrm>
          <a:prstGeom prst="rect">
            <a:avLst/>
          </a:prstGeom>
          <a:noFill/>
          <a:ln w="57150">
            <a:solidFill>
              <a:schemeClr val="accent2"/>
            </a:solidFill>
          </a:ln>
        </p:spPr>
      </p:pic>
      <p:cxnSp>
        <p:nvCxnSpPr>
          <p:cNvPr id="13" name="Conector recto de flecha 12">
            <a:extLst>
              <a:ext uri="{FF2B5EF4-FFF2-40B4-BE49-F238E27FC236}">
                <a16:creationId xmlns:a16="http://schemas.microsoft.com/office/drawing/2014/main" id="{EE75595E-9BE3-4CD0-A68C-8815B4B7764B}"/>
              </a:ext>
            </a:extLst>
          </p:cNvPr>
          <p:cNvCxnSpPr>
            <a:cxnSpLocks/>
          </p:cNvCxnSpPr>
          <p:nvPr/>
        </p:nvCxnSpPr>
        <p:spPr>
          <a:xfrm flipH="1">
            <a:off x="2459341" y="3231431"/>
            <a:ext cx="936104"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416A971E-6C94-4156-9251-A025A4252D27}"/>
              </a:ext>
            </a:extLst>
          </p:cNvPr>
          <p:cNvCxnSpPr>
            <a:cxnSpLocks/>
          </p:cNvCxnSpPr>
          <p:nvPr/>
        </p:nvCxnSpPr>
        <p:spPr>
          <a:xfrm flipH="1">
            <a:off x="7896200" y="3231431"/>
            <a:ext cx="936104"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90695F95-F0FA-43A9-AE16-DCBBAC03F3E5}"/>
              </a:ext>
            </a:extLst>
          </p:cNvPr>
          <p:cNvCxnSpPr>
            <a:cxnSpLocks/>
          </p:cNvCxnSpPr>
          <p:nvPr/>
        </p:nvCxnSpPr>
        <p:spPr>
          <a:xfrm flipH="1">
            <a:off x="4214387" y="5269736"/>
            <a:ext cx="936104"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24899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b="1" u="sng" dirty="0">
                <a:solidFill>
                  <a:schemeClr val="tx1"/>
                </a:solidFill>
                <a:latin typeface="Calibri" panose="020F0502020204030204" pitchFamily="34" charset="0"/>
                <a:cs typeface="Calibri" panose="020F0502020204030204" pitchFamily="34" charset="0"/>
              </a:rPr>
              <a:t>Los componentes ofrecidos por </a:t>
            </a:r>
            <a:r>
              <a:rPr lang="es-ES" sz="2600" b="1" u="sng" dirty="0" err="1">
                <a:solidFill>
                  <a:schemeClr val="tx1"/>
                </a:solidFill>
                <a:latin typeface="Calibri" panose="020F0502020204030204" pitchFamily="34" charset="0"/>
                <a:cs typeface="Calibri" panose="020F0502020204030204" pitchFamily="34" charset="0"/>
              </a:rPr>
              <a:t>Jetpack</a:t>
            </a:r>
            <a:r>
              <a:rPr lang="es-ES" sz="2600" b="1" u="sng" dirty="0">
                <a:solidFill>
                  <a:schemeClr val="tx1"/>
                </a:solidFill>
                <a:latin typeface="Calibri" panose="020F0502020204030204" pitchFamily="34" charset="0"/>
                <a:cs typeface="Calibri" panose="020F0502020204030204" pitchFamily="34" charset="0"/>
              </a:rPr>
              <a:t> </a:t>
            </a:r>
            <a:r>
              <a:rPr lang="es-ES" sz="2600" b="1" u="sng" dirty="0" err="1">
                <a:solidFill>
                  <a:schemeClr val="tx1"/>
                </a:solidFill>
                <a:latin typeface="Calibri" panose="020F0502020204030204" pitchFamily="34" charset="0"/>
                <a:cs typeface="Calibri" panose="020F0502020204030204" pitchFamily="34" charset="0"/>
              </a:rPr>
              <a:t>Compose</a:t>
            </a:r>
            <a:r>
              <a:rPr lang="es-ES" sz="2600" dirty="0">
                <a:solidFill>
                  <a:schemeClr val="tx1"/>
                </a:solidFill>
                <a:latin typeface="Calibri" panose="020F0502020204030204" pitchFamily="34" charset="0"/>
                <a:cs typeface="Calibri" panose="020F0502020204030204" pitchFamily="34" charset="0"/>
              </a:rPr>
              <a:t> tienen un parámetro </a:t>
            </a:r>
            <a:r>
              <a:rPr lang="es-ES" sz="2600" b="1" u="sng" dirty="0" err="1">
                <a:solidFill>
                  <a:schemeClr val="tx1"/>
                </a:solidFill>
                <a:latin typeface="Calibri" panose="020F0502020204030204" pitchFamily="34" charset="0"/>
                <a:cs typeface="Calibri" panose="020F0502020204030204" pitchFamily="34" charset="0"/>
              </a:rPr>
              <a:t>modifier</a:t>
            </a:r>
            <a:r>
              <a:rPr lang="es-ES" sz="26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Por defecto se asigna un objeto </a:t>
            </a:r>
            <a:r>
              <a:rPr lang="es-ES" sz="2600" b="1" dirty="0" err="1">
                <a:solidFill>
                  <a:schemeClr val="tx1"/>
                </a:solidFill>
                <a:latin typeface="Calibri" panose="020F0502020204030204" pitchFamily="34" charset="0"/>
                <a:cs typeface="Calibri" panose="020F0502020204030204" pitchFamily="34" charset="0"/>
              </a:rPr>
              <a:t>Modifier</a:t>
            </a:r>
            <a:r>
              <a:rPr lang="es-ES" sz="2600" b="1" dirty="0">
                <a:solidFill>
                  <a:schemeClr val="tx1"/>
                </a:solidFill>
                <a:latin typeface="Calibri" panose="020F0502020204030204" pitchFamily="34" charset="0"/>
                <a:cs typeface="Calibri" panose="020F0502020204030204" pitchFamily="34" charset="0"/>
              </a:rPr>
              <a:t> con la configuración básica</a:t>
            </a:r>
            <a:r>
              <a:rPr lang="es-ES" sz="26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6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El objeto </a:t>
            </a:r>
            <a:r>
              <a:rPr lang="es-ES" sz="2600" b="1" dirty="0" err="1">
                <a:solidFill>
                  <a:schemeClr val="tx1"/>
                </a:solidFill>
                <a:latin typeface="Calibri" panose="020F0502020204030204" pitchFamily="34" charset="0"/>
                <a:cs typeface="Calibri" panose="020F0502020204030204" pitchFamily="34" charset="0"/>
              </a:rPr>
              <a:t>Modifier</a:t>
            </a:r>
            <a:r>
              <a:rPr lang="es-ES" sz="2600" dirty="0">
                <a:solidFill>
                  <a:schemeClr val="tx1"/>
                </a:solidFill>
                <a:latin typeface="Calibri" panose="020F0502020204030204" pitchFamily="34" charset="0"/>
                <a:cs typeface="Calibri" panose="020F0502020204030204" pitchFamily="34" charset="0"/>
              </a:rPr>
              <a:t> es un </a:t>
            </a:r>
            <a:r>
              <a:rPr lang="es-ES" sz="2600" b="1" dirty="0" err="1">
                <a:solidFill>
                  <a:schemeClr val="tx1"/>
                </a:solidFill>
                <a:latin typeface="Calibri" panose="020F0502020204030204" pitchFamily="34" charset="0"/>
                <a:cs typeface="Calibri" panose="020F0502020204030204" pitchFamily="34" charset="0"/>
              </a:rPr>
              <a:t>Companion</a:t>
            </a:r>
            <a:r>
              <a:rPr lang="es-ES" sz="2600" b="1" dirty="0">
                <a:solidFill>
                  <a:schemeClr val="tx1"/>
                </a:solidFill>
                <a:latin typeface="Calibri" panose="020F0502020204030204" pitchFamily="34" charset="0"/>
                <a:cs typeface="Calibri" panose="020F0502020204030204" pitchFamily="34" charset="0"/>
              </a:rPr>
              <a:t> </a:t>
            </a:r>
            <a:r>
              <a:rPr lang="es-ES" sz="2600" b="1" dirty="0" err="1">
                <a:solidFill>
                  <a:schemeClr val="tx1"/>
                </a:solidFill>
                <a:latin typeface="Calibri" panose="020F0502020204030204" pitchFamily="34" charset="0"/>
                <a:cs typeface="Calibri" panose="020F0502020204030204" pitchFamily="34" charset="0"/>
              </a:rPr>
              <a:t>Object</a:t>
            </a:r>
            <a:r>
              <a:rPr lang="es-ES" sz="2600" dirty="0">
                <a:solidFill>
                  <a:schemeClr val="tx1"/>
                </a:solidFill>
                <a:latin typeface="Calibri" panose="020F0502020204030204" pitchFamily="34" charset="0"/>
                <a:cs typeface="Calibri" panose="020F0502020204030204" pitchFamily="34" charset="0"/>
              </a:rPr>
              <a:t> con muchas funciones de extensión para modificar los componentes</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Además, es de tipo </a:t>
            </a:r>
            <a:r>
              <a:rPr lang="es-ES" sz="2600" b="1" dirty="0" err="1">
                <a:solidFill>
                  <a:schemeClr val="tx1"/>
                </a:solidFill>
                <a:latin typeface="Calibri" panose="020F0502020204030204" pitchFamily="34" charset="0"/>
                <a:cs typeface="Calibri" panose="020F0502020204030204" pitchFamily="34" charset="0"/>
              </a:rPr>
              <a:t>builder</a:t>
            </a:r>
            <a:r>
              <a:rPr lang="es-ES" sz="2600" dirty="0">
                <a:solidFill>
                  <a:schemeClr val="tx1"/>
                </a:solidFill>
                <a:latin typeface="Calibri" panose="020F0502020204030204" pitchFamily="34" charset="0"/>
                <a:cs typeface="Calibri" panose="020F0502020204030204" pitchFamily="34" charset="0"/>
              </a:rPr>
              <a:t> por lo que se pueden concatenar las llamadas a las funciones mediante el punto.</a:t>
            </a:r>
          </a:p>
        </p:txBody>
      </p:sp>
      <p:pic>
        <p:nvPicPr>
          <p:cNvPr id="3" name="Imagen 2">
            <a:extLst>
              <a:ext uri="{FF2B5EF4-FFF2-40B4-BE49-F238E27FC236}">
                <a16:creationId xmlns:a16="http://schemas.microsoft.com/office/drawing/2014/main" id="{DDA5017B-1609-4050-8FCD-FBE2A3AAE456}"/>
              </a:ext>
            </a:extLst>
          </p:cNvPr>
          <p:cNvPicPr>
            <a:picLocks noChangeAspect="1"/>
          </p:cNvPicPr>
          <p:nvPr/>
        </p:nvPicPr>
        <p:blipFill>
          <a:blip r:embed="rId2"/>
          <a:stretch>
            <a:fillRect/>
          </a:stretch>
        </p:blipFill>
        <p:spPr>
          <a:xfrm>
            <a:off x="3784765" y="1844829"/>
            <a:ext cx="4622470" cy="1584171"/>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B2FDDC91-026C-49AA-9A4A-D822F829B5A8}"/>
              </a:ext>
            </a:extLst>
          </p:cNvPr>
          <p:cNvCxnSpPr>
            <a:cxnSpLocks/>
          </p:cNvCxnSpPr>
          <p:nvPr/>
        </p:nvCxnSpPr>
        <p:spPr>
          <a:xfrm>
            <a:off x="2837610" y="2868406"/>
            <a:ext cx="144141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11945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a:t>
            </a:r>
            <a:r>
              <a:rPr lang="es-ES" sz="2800" b="1" dirty="0">
                <a:solidFill>
                  <a:schemeClr val="tx1"/>
                </a:solidFill>
                <a:latin typeface="Calibri" panose="020F0502020204030204" pitchFamily="34" charset="0"/>
                <a:cs typeface="Calibri" panose="020F0502020204030204" pitchFamily="34" charset="0"/>
              </a:rPr>
              <a:t>orden</a:t>
            </a:r>
            <a:r>
              <a:rPr lang="es-ES" sz="2800" dirty="0">
                <a:solidFill>
                  <a:schemeClr val="tx1"/>
                </a:solidFill>
                <a:latin typeface="Calibri" panose="020F0502020204030204" pitchFamily="34" charset="0"/>
                <a:cs typeface="Calibri" panose="020F0502020204030204" pitchFamily="34" charset="0"/>
              </a:rPr>
              <a:t> de llamada a las funciones es </a:t>
            </a:r>
            <a:r>
              <a:rPr lang="es-ES" sz="2800" b="1" dirty="0">
                <a:solidFill>
                  <a:schemeClr val="tx1"/>
                </a:solidFill>
                <a:latin typeface="Calibri" panose="020F0502020204030204" pitchFamily="34" charset="0"/>
                <a:cs typeface="Calibri" panose="020F0502020204030204" pitchFamily="34" charset="0"/>
              </a:rPr>
              <a:t>importante</a:t>
            </a:r>
            <a:r>
              <a:rPr lang="es-ES" sz="2800" dirty="0">
                <a:solidFill>
                  <a:schemeClr val="tx1"/>
                </a:solidFill>
                <a:latin typeface="Calibri" panose="020F0502020204030204" pitchFamily="34" charset="0"/>
                <a:cs typeface="Calibri" panose="020F0502020204030204" pitchFamily="34" charset="0"/>
              </a:rPr>
              <a:t> y gracias a él se crean diferentes efectos.</a:t>
            </a:r>
          </a:p>
          <a:p>
            <a:pPr marL="0" indent="0">
              <a:spcBef>
                <a:spcPts val="0"/>
              </a:spcBef>
              <a:spcAft>
                <a:spcPts val="0"/>
              </a:spcAft>
              <a:buNone/>
            </a:pPr>
            <a:endParaRPr lang="es-ES" sz="28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funciones de </a:t>
            </a:r>
            <a:r>
              <a:rPr lang="es-ES" sz="2800"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 se pueden clasificar extraoficialmente en:</a:t>
            </a:r>
          </a:p>
        </p:txBody>
      </p:sp>
      <p:graphicFrame>
        <p:nvGraphicFramePr>
          <p:cNvPr id="6" name="Tabla 2">
            <a:extLst>
              <a:ext uri="{FF2B5EF4-FFF2-40B4-BE49-F238E27FC236}">
                <a16:creationId xmlns:a16="http://schemas.microsoft.com/office/drawing/2014/main" id="{83984AB0-EF13-4F26-8648-5C3273BE77AD}"/>
              </a:ext>
            </a:extLst>
          </p:cNvPr>
          <p:cNvGraphicFramePr>
            <a:graphicFrameLocks noGrp="1"/>
          </p:cNvGraphicFramePr>
          <p:nvPr>
            <p:extLst>
              <p:ext uri="{D42A27DB-BD31-4B8C-83A1-F6EECF244321}">
                <p14:modId xmlns:p14="http://schemas.microsoft.com/office/powerpoint/2010/main" val="3063237309"/>
              </p:ext>
            </p:extLst>
          </p:nvPr>
        </p:nvGraphicFramePr>
        <p:xfrm>
          <a:off x="1325469" y="3429000"/>
          <a:ext cx="9541061" cy="2592288"/>
        </p:xfrm>
        <a:graphic>
          <a:graphicData uri="http://schemas.openxmlformats.org/drawingml/2006/table">
            <a:tbl>
              <a:tblPr bandRow="1">
                <a:tableStyleId>{00A15C55-8517-42AA-B614-E9B94910E393}</a:tableStyleId>
              </a:tblPr>
              <a:tblGrid>
                <a:gridCol w="3168352">
                  <a:extLst>
                    <a:ext uri="{9D8B030D-6E8A-4147-A177-3AD203B41FA5}">
                      <a16:colId xmlns:a16="http://schemas.microsoft.com/office/drawing/2014/main" val="2233402851"/>
                    </a:ext>
                  </a:extLst>
                </a:gridCol>
                <a:gridCol w="6372709">
                  <a:extLst>
                    <a:ext uri="{9D8B030D-6E8A-4147-A177-3AD203B41FA5}">
                      <a16:colId xmlns:a16="http://schemas.microsoft.com/office/drawing/2014/main" val="327626987"/>
                    </a:ext>
                  </a:extLst>
                </a:gridCol>
              </a:tblGrid>
              <a:tr h="82809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2000" b="1" dirty="0">
                          <a:solidFill>
                            <a:schemeClr val="tx1"/>
                          </a:solidFill>
                          <a:latin typeface="Calibri" panose="020F0502020204030204" pitchFamily="34" charset="0"/>
                          <a:cs typeface="Calibri" panose="020F0502020204030204" pitchFamily="34" charset="0"/>
                        </a:rPr>
                        <a:t>De posicionamiento y tamaño</a:t>
                      </a:r>
                      <a:endParaRPr lang="es-ES" sz="20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lvl="0" indent="-133200" algn="l">
                        <a:spcBef>
                          <a:spcPts val="0"/>
                        </a:spcBef>
                        <a:spcAft>
                          <a:spcPts val="0"/>
                        </a:spcAft>
                        <a:buNone/>
                      </a:pPr>
                      <a:r>
                        <a:rPr lang="es-ES" sz="2000" dirty="0" err="1">
                          <a:solidFill>
                            <a:schemeClr val="tx1"/>
                          </a:solidFill>
                          <a:latin typeface="Calibri" panose="020F0502020204030204" pitchFamily="34" charset="0"/>
                          <a:cs typeface="Calibri" panose="020F0502020204030204" pitchFamily="34" charset="0"/>
                        </a:rPr>
                        <a:t>fillMaxSize</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fillMaxWidth</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fillMaxHeight</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wrapContentSize</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wrapContentHeigtht</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width</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height</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aspectRatio</a:t>
                      </a:r>
                      <a:r>
                        <a:rPr lang="es-ES" sz="2000" dirty="0">
                          <a:solidFill>
                            <a:schemeClr val="tx1"/>
                          </a:solidFill>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513863722"/>
                  </a:ext>
                </a:extLst>
              </a:tr>
              <a:tr h="4680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2000" b="1" dirty="0">
                          <a:solidFill>
                            <a:schemeClr val="tx1"/>
                          </a:solidFill>
                          <a:latin typeface="Calibri" panose="020F0502020204030204" pitchFamily="34" charset="0"/>
                          <a:cs typeface="Calibri" panose="020F0502020204030204" pitchFamily="34" charset="0"/>
                        </a:rPr>
                        <a:t>De funcionalidad</a:t>
                      </a:r>
                      <a:endParaRPr lang="es-ES" sz="2000" dirty="0">
                        <a:solidFill>
                          <a:schemeClr val="tx1"/>
                        </a:solidFill>
                        <a:latin typeface="Calibri" panose="020F0502020204030204" pitchFamily="34" charset="0"/>
                        <a:cs typeface="Calibri" panose="020F0502020204030204" pitchFamily="34" charset="0"/>
                      </a:endParaRPr>
                    </a:p>
                  </a:txBody>
                  <a:tcPr anchor="ctr"/>
                </a:tc>
                <a:tc>
                  <a:txBody>
                    <a:bodyPr/>
                    <a:lstStyle/>
                    <a:p>
                      <a:pPr algn="l"/>
                      <a:r>
                        <a:rPr lang="es-ES" sz="2000" dirty="0" err="1"/>
                        <a:t>clickable</a:t>
                      </a:r>
                      <a:r>
                        <a:rPr lang="es-ES" sz="2000" dirty="0"/>
                        <a:t>, </a:t>
                      </a:r>
                      <a:r>
                        <a:rPr lang="es-ES" sz="2000" dirty="0" err="1"/>
                        <a:t>toggleable</a:t>
                      </a:r>
                      <a:r>
                        <a:rPr lang="es-ES" sz="2000" dirty="0"/>
                        <a:t>, </a:t>
                      </a:r>
                      <a:r>
                        <a:rPr lang="es-ES" sz="2000" dirty="0" err="1"/>
                        <a:t>horizontalScroll</a:t>
                      </a:r>
                      <a:r>
                        <a:rPr lang="es-ES" sz="2000" dirty="0"/>
                        <a:t>, </a:t>
                      </a:r>
                      <a:r>
                        <a:rPr lang="es-ES" sz="2000" dirty="0" err="1"/>
                        <a:t>verticalScroll</a:t>
                      </a:r>
                      <a:r>
                        <a:rPr lang="es-ES" sz="2000" dirty="0"/>
                        <a:t>…</a:t>
                      </a:r>
                    </a:p>
                  </a:txBody>
                  <a:tcPr anchor="ctr"/>
                </a:tc>
                <a:extLst>
                  <a:ext uri="{0D108BD9-81ED-4DB2-BD59-A6C34878D82A}">
                    <a16:rowId xmlns:a16="http://schemas.microsoft.com/office/drawing/2014/main" val="1706042946"/>
                  </a:ext>
                </a:extLst>
              </a:tr>
              <a:tr h="4680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2000" b="1" dirty="0">
                          <a:solidFill>
                            <a:schemeClr val="tx1"/>
                          </a:solidFill>
                          <a:latin typeface="Calibri" panose="020F0502020204030204" pitchFamily="34" charset="0"/>
                          <a:cs typeface="Calibri" panose="020F0502020204030204" pitchFamily="34" charset="0"/>
                        </a:rPr>
                        <a:t>De apariencia</a:t>
                      </a:r>
                      <a:endParaRPr lang="es-ES" sz="20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2000" dirty="0" err="1">
                          <a:solidFill>
                            <a:schemeClr val="tx1"/>
                          </a:solidFill>
                          <a:latin typeface="Calibri" panose="020F0502020204030204" pitchFamily="34" charset="0"/>
                          <a:cs typeface="Calibri" panose="020F0502020204030204" pitchFamily="34" charset="0"/>
                        </a:rPr>
                        <a:t>padding</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border</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alpha</a:t>
                      </a:r>
                      <a:r>
                        <a:rPr lang="es-ES" sz="2000" dirty="0">
                          <a:solidFill>
                            <a:schemeClr val="tx1"/>
                          </a:solidFill>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965345854"/>
                  </a:ext>
                </a:extLst>
              </a:tr>
              <a:tr h="82809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2000" b="1" dirty="0" err="1">
                          <a:solidFill>
                            <a:schemeClr val="tx1"/>
                          </a:solidFill>
                          <a:latin typeface="Calibri" panose="020F0502020204030204" pitchFamily="34" charset="0"/>
                          <a:cs typeface="Calibri" panose="020F0502020204030204" pitchFamily="34" charset="0"/>
                        </a:rPr>
                        <a:t>Listeners</a:t>
                      </a:r>
                      <a:endParaRPr lang="es-ES" sz="2000" b="1" dirty="0">
                        <a:solidFill>
                          <a:schemeClr val="tx1"/>
                        </a:solidFill>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s-ES" sz="2000" dirty="0">
                          <a:solidFill>
                            <a:schemeClr val="tx1"/>
                          </a:solidFill>
                          <a:latin typeface="Calibri" panose="020F0502020204030204" pitchFamily="34" charset="0"/>
                          <a:cs typeface="Calibri" panose="020F0502020204030204" pitchFamily="34" charset="0"/>
                        </a:rPr>
                        <a:t>(manejadores de eventos)</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2000" dirty="0" err="1">
                          <a:solidFill>
                            <a:schemeClr val="tx1"/>
                          </a:solidFill>
                          <a:latin typeface="Calibri" panose="020F0502020204030204" pitchFamily="34" charset="0"/>
                          <a:cs typeface="Calibri" panose="020F0502020204030204" pitchFamily="34" charset="0"/>
                        </a:rPr>
                        <a:t>clickable</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onFocusChanged</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onKeyEvent</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onSizeChanged</a:t>
                      </a:r>
                      <a:r>
                        <a:rPr lang="es-ES" sz="2000" dirty="0">
                          <a:solidFill>
                            <a:schemeClr val="tx1"/>
                          </a:solidFill>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1880576104"/>
                  </a:ext>
                </a:extLst>
              </a:tr>
            </a:tbl>
          </a:graphicData>
        </a:graphic>
      </p:graphicFrame>
    </p:spTree>
    <p:extLst>
      <p:ext uri="{BB962C8B-B14F-4D97-AF65-F5344CB8AC3E}">
        <p14:creationId xmlns:p14="http://schemas.microsoft.com/office/powerpoint/2010/main" val="153138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Descargo de responsabilidad – DISCLAIMER</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Dada la gran cantidad de componentes </a:t>
            </a:r>
            <a:r>
              <a:rPr lang="es-ES" sz="2400" dirty="0" err="1">
                <a:solidFill>
                  <a:schemeClr val="tx1"/>
                </a:solidFill>
                <a:latin typeface="Calibri" panose="020F0502020204030204" pitchFamily="34" charset="0"/>
                <a:cs typeface="Calibri" panose="020F0502020204030204" pitchFamily="34" charset="0"/>
              </a:rPr>
              <a:t>Jetpack</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Compose</a:t>
            </a:r>
            <a:r>
              <a:rPr lang="es-ES" sz="2400" dirty="0">
                <a:solidFill>
                  <a:schemeClr val="tx1"/>
                </a:solidFill>
                <a:latin typeface="Calibri" panose="020F0502020204030204" pitchFamily="34" charset="0"/>
                <a:cs typeface="Calibri" panose="020F0502020204030204" pitchFamily="34" charset="0"/>
              </a:rPr>
              <a:t> y las opciones de cada uno de ellos en clase se hace imposible poder estudiarlo todo.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Por ello, en clase solo se explicará la funcionalidad de cada componente y los puntos más importantes.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Es responsabilidad de cada uno estudiar cada componente y realizar las pruebas que se desee.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Evidentemente, tras el estudio de cada componente se pueden preguntar dudas en clase y/o en el foro de </a:t>
            </a:r>
            <a:r>
              <a:rPr lang="es-ES" sz="2400" dirty="0" err="1">
                <a:solidFill>
                  <a:schemeClr val="tx1"/>
                </a:solidFill>
                <a:latin typeface="Calibri" panose="020F0502020204030204" pitchFamily="34" charset="0"/>
                <a:cs typeface="Calibri" panose="020F0502020204030204" pitchFamily="34" charset="0"/>
              </a:rPr>
              <a:t>Aules</a:t>
            </a:r>
            <a:r>
              <a:rPr lang="es-ES" sz="24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91842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Ejemplo de </a:t>
            </a:r>
            <a:r>
              <a:rPr lang="es-ES" sz="2800" b="1" dirty="0">
                <a:solidFill>
                  <a:schemeClr val="tx1"/>
                </a:solidFill>
                <a:latin typeface="Calibri" panose="020F0502020204030204" pitchFamily="34" charset="0"/>
                <a:cs typeface="Calibri" panose="020F0502020204030204" pitchFamily="34" charset="0"/>
              </a:rPr>
              <a:t>Text</a:t>
            </a:r>
            <a:r>
              <a:rPr lang="es-ES" sz="2800" dirty="0">
                <a:solidFill>
                  <a:schemeClr val="tx1"/>
                </a:solidFill>
                <a:latin typeface="Calibri" panose="020F0502020204030204" pitchFamily="34" charset="0"/>
                <a:cs typeface="Calibri" panose="020F0502020204030204" pitchFamily="34" charset="0"/>
              </a:rPr>
              <a:t> con </a:t>
            </a:r>
            <a:r>
              <a:rPr lang="es-ES" sz="2800" b="1"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a:t>
            </a:r>
            <a:r>
              <a:rPr lang="es-ES" sz="2800" b="1" dirty="0">
                <a:solidFill>
                  <a:schemeClr val="tx1"/>
                </a:solidFill>
                <a:latin typeface="Calibri" panose="020F0502020204030204" pitchFamily="34" charset="0"/>
                <a:cs typeface="Calibri" panose="020F0502020204030204" pitchFamily="34" charset="0"/>
              </a:rPr>
              <a:t>orden de llamada </a:t>
            </a:r>
            <a:r>
              <a:rPr lang="es-ES" sz="2800" dirty="0">
                <a:solidFill>
                  <a:schemeClr val="tx1"/>
                </a:solidFill>
                <a:latin typeface="Calibri" panose="020F0502020204030204" pitchFamily="34" charset="0"/>
                <a:cs typeface="Calibri" panose="020F0502020204030204" pitchFamily="34" charset="0"/>
              </a:rPr>
              <a:t>a las funciones de </a:t>
            </a:r>
            <a:r>
              <a:rPr lang="es-ES" sz="2800"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 altera el comportamiento:</a:t>
            </a:r>
          </a:p>
        </p:txBody>
      </p:sp>
      <p:pic>
        <p:nvPicPr>
          <p:cNvPr id="13" name="Imagen 12">
            <a:extLst>
              <a:ext uri="{FF2B5EF4-FFF2-40B4-BE49-F238E27FC236}">
                <a16:creationId xmlns:a16="http://schemas.microsoft.com/office/drawing/2014/main" id="{7154F596-062C-44E3-8AF9-E3BFD23E2C80}"/>
              </a:ext>
            </a:extLst>
          </p:cNvPr>
          <p:cNvPicPr>
            <a:picLocks noChangeAspect="1"/>
          </p:cNvPicPr>
          <p:nvPr/>
        </p:nvPicPr>
        <p:blipFill>
          <a:blip r:embed="rId2"/>
          <a:stretch>
            <a:fillRect/>
          </a:stretch>
        </p:blipFill>
        <p:spPr>
          <a:xfrm>
            <a:off x="4079776" y="1764600"/>
            <a:ext cx="3752472" cy="1816778"/>
          </a:xfrm>
          <a:prstGeom prst="rect">
            <a:avLst/>
          </a:prstGeom>
          <a:noFill/>
          <a:ln w="57150">
            <a:solidFill>
              <a:schemeClr val="accent2"/>
            </a:solidFill>
          </a:ln>
        </p:spPr>
      </p:pic>
      <p:pic>
        <p:nvPicPr>
          <p:cNvPr id="15" name="Imagen 14">
            <a:extLst>
              <a:ext uri="{FF2B5EF4-FFF2-40B4-BE49-F238E27FC236}">
                <a16:creationId xmlns:a16="http://schemas.microsoft.com/office/drawing/2014/main" id="{D7411B9B-18BF-49F3-88BB-222B2DF8AFC8}"/>
              </a:ext>
            </a:extLst>
          </p:cNvPr>
          <p:cNvPicPr>
            <a:picLocks noChangeAspect="1"/>
          </p:cNvPicPr>
          <p:nvPr/>
        </p:nvPicPr>
        <p:blipFill>
          <a:blip r:embed="rId3"/>
          <a:stretch>
            <a:fillRect/>
          </a:stretch>
        </p:blipFill>
        <p:spPr>
          <a:xfrm>
            <a:off x="4079776" y="4365919"/>
            <a:ext cx="3739258" cy="1823384"/>
          </a:xfrm>
          <a:prstGeom prst="rect">
            <a:avLst/>
          </a:prstGeom>
          <a:noFill/>
          <a:ln w="57150">
            <a:solidFill>
              <a:schemeClr val="accent2"/>
            </a:solidFill>
          </a:ln>
        </p:spPr>
      </p:pic>
      <p:cxnSp>
        <p:nvCxnSpPr>
          <p:cNvPr id="16" name="Conector recto de flecha 15">
            <a:extLst>
              <a:ext uri="{FF2B5EF4-FFF2-40B4-BE49-F238E27FC236}">
                <a16:creationId xmlns:a16="http://schemas.microsoft.com/office/drawing/2014/main" id="{9AAB5329-92D8-4A32-B303-65CC76F568AF}"/>
              </a:ext>
            </a:extLst>
          </p:cNvPr>
          <p:cNvCxnSpPr>
            <a:cxnSpLocks/>
          </p:cNvCxnSpPr>
          <p:nvPr/>
        </p:nvCxnSpPr>
        <p:spPr>
          <a:xfrm>
            <a:off x="3084500" y="2420888"/>
            <a:ext cx="144141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80BA7EFE-F6A9-4384-A326-AD094E35C3F5}"/>
              </a:ext>
            </a:extLst>
          </p:cNvPr>
          <p:cNvCxnSpPr>
            <a:cxnSpLocks/>
          </p:cNvCxnSpPr>
          <p:nvPr/>
        </p:nvCxnSpPr>
        <p:spPr>
          <a:xfrm>
            <a:off x="3084500" y="5612389"/>
            <a:ext cx="144141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40753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clase </a:t>
            </a:r>
            <a:r>
              <a:rPr lang="es-ES" sz="2800"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 al ser de tipo </a:t>
            </a:r>
            <a:r>
              <a:rPr lang="es-ES" sz="2800" b="1" dirty="0" err="1">
                <a:solidFill>
                  <a:schemeClr val="tx1"/>
                </a:solidFill>
                <a:latin typeface="Calibri" panose="020F0502020204030204" pitchFamily="34" charset="0"/>
                <a:cs typeface="Calibri" panose="020F0502020204030204" pitchFamily="34" charset="0"/>
              </a:rPr>
              <a:t>builder</a:t>
            </a:r>
            <a:r>
              <a:rPr lang="es-ES" sz="2800" dirty="0">
                <a:solidFill>
                  <a:schemeClr val="tx1"/>
                </a:solidFill>
                <a:latin typeface="Calibri" panose="020F0502020204030204" pitchFamily="34" charset="0"/>
                <a:cs typeface="Calibri" panose="020F0502020204030204" pitchFamily="34" charset="0"/>
              </a:rPr>
              <a:t> permite repetir funciones en la concatenación de llamadas: </a:t>
            </a:r>
          </a:p>
        </p:txBody>
      </p:sp>
      <p:pic>
        <p:nvPicPr>
          <p:cNvPr id="11" name="Imagen 10">
            <a:extLst>
              <a:ext uri="{FF2B5EF4-FFF2-40B4-BE49-F238E27FC236}">
                <a16:creationId xmlns:a16="http://schemas.microsoft.com/office/drawing/2014/main" id="{0F7401ED-3FBD-44A4-B86C-BBAB2342D10D}"/>
              </a:ext>
            </a:extLst>
          </p:cNvPr>
          <p:cNvPicPr>
            <a:picLocks noChangeAspect="1"/>
          </p:cNvPicPr>
          <p:nvPr/>
        </p:nvPicPr>
        <p:blipFill>
          <a:blip r:embed="rId2"/>
          <a:stretch>
            <a:fillRect/>
          </a:stretch>
        </p:blipFill>
        <p:spPr>
          <a:xfrm>
            <a:off x="2400164" y="2348880"/>
            <a:ext cx="7391672" cy="3639933"/>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0A3DAE65-4210-4C79-A222-E862F6C9FA5A}"/>
              </a:ext>
            </a:extLst>
          </p:cNvPr>
          <p:cNvCxnSpPr>
            <a:cxnSpLocks/>
          </p:cNvCxnSpPr>
          <p:nvPr/>
        </p:nvCxnSpPr>
        <p:spPr>
          <a:xfrm>
            <a:off x="1787133" y="3607740"/>
            <a:ext cx="144141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EC6F4F84-5D59-4340-82BE-C4B2194BAF49}"/>
              </a:ext>
            </a:extLst>
          </p:cNvPr>
          <p:cNvCxnSpPr>
            <a:cxnSpLocks/>
          </p:cNvCxnSpPr>
          <p:nvPr/>
        </p:nvCxnSpPr>
        <p:spPr>
          <a:xfrm>
            <a:off x="1787133" y="4968212"/>
            <a:ext cx="144141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70344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Gracias a </a:t>
            </a:r>
            <a:r>
              <a:rPr lang="es-ES" sz="2800" b="1"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 todos los componentes pueden ser </a:t>
            </a:r>
            <a:r>
              <a:rPr lang="es-ES" sz="2800" b="1" dirty="0" err="1">
                <a:solidFill>
                  <a:schemeClr val="tx1"/>
                </a:solidFill>
                <a:latin typeface="Calibri" panose="020F0502020204030204" pitchFamily="34" charset="0"/>
                <a:cs typeface="Calibri" panose="020F0502020204030204" pitchFamily="34" charset="0"/>
              </a:rPr>
              <a:t>clickable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orden en el que aparezca </a:t>
            </a:r>
            <a:r>
              <a:rPr lang="es-ES" sz="2800" b="1" dirty="0" err="1">
                <a:solidFill>
                  <a:schemeClr val="tx1"/>
                </a:solidFill>
                <a:latin typeface="Calibri" panose="020F0502020204030204" pitchFamily="34" charset="0"/>
                <a:cs typeface="Calibri" panose="020F0502020204030204" pitchFamily="34" charset="0"/>
              </a:rPr>
              <a:t>clickable</a:t>
            </a:r>
            <a:r>
              <a:rPr lang="es-ES" sz="2800" dirty="0">
                <a:solidFill>
                  <a:schemeClr val="tx1"/>
                </a:solidFill>
                <a:latin typeface="Calibri" panose="020F0502020204030204" pitchFamily="34" charset="0"/>
                <a:cs typeface="Calibri" panose="020F0502020204030204" pitchFamily="34" charset="0"/>
              </a:rPr>
              <a:t> también altera el comportamiento.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Existen más manejadores de eventos: </a:t>
            </a:r>
            <a:r>
              <a:rPr lang="es-ES" sz="2800" dirty="0" err="1">
                <a:solidFill>
                  <a:schemeClr val="tx1"/>
                </a:solidFill>
                <a:latin typeface="Calibri" panose="020F0502020204030204" pitchFamily="34" charset="0"/>
                <a:cs typeface="Calibri" panose="020F0502020204030204" pitchFamily="34" charset="0"/>
              </a:rPr>
              <a:t>onFocusChanged</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onKeyEvent</a:t>
            </a:r>
            <a:r>
              <a:rPr lang="es-ES" sz="2800" dirty="0">
                <a:solidFill>
                  <a:schemeClr val="tx1"/>
                </a:solidFill>
                <a:latin typeface="Calibri" panose="020F0502020204030204" pitchFamily="34" charset="0"/>
                <a:cs typeface="Calibri" panose="020F0502020204030204" pitchFamily="34" charset="0"/>
              </a:rPr>
              <a:t>…</a:t>
            </a:r>
          </a:p>
        </p:txBody>
      </p:sp>
      <p:pic>
        <p:nvPicPr>
          <p:cNvPr id="8" name="Imagen 7">
            <a:extLst>
              <a:ext uri="{FF2B5EF4-FFF2-40B4-BE49-F238E27FC236}">
                <a16:creationId xmlns:a16="http://schemas.microsoft.com/office/drawing/2014/main" id="{3725E1C5-FD00-4ACE-B3BD-CEDC3355CC50}"/>
              </a:ext>
            </a:extLst>
          </p:cNvPr>
          <p:cNvPicPr>
            <a:picLocks noChangeAspect="1"/>
          </p:cNvPicPr>
          <p:nvPr/>
        </p:nvPicPr>
        <p:blipFill>
          <a:blip r:embed="rId2"/>
          <a:stretch>
            <a:fillRect/>
          </a:stretch>
        </p:blipFill>
        <p:spPr>
          <a:xfrm>
            <a:off x="3972361" y="1840254"/>
            <a:ext cx="4247278" cy="3029215"/>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8C848FA8-7D09-4B56-8074-DEB38C60E1DE}"/>
              </a:ext>
            </a:extLst>
          </p:cNvPr>
          <p:cNvCxnSpPr>
            <a:cxnSpLocks/>
          </p:cNvCxnSpPr>
          <p:nvPr/>
        </p:nvCxnSpPr>
        <p:spPr>
          <a:xfrm>
            <a:off x="3143672" y="3645024"/>
            <a:ext cx="144141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1665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el contenido de un componente no se puede mostrar entero por cualquier razón, gracias a </a:t>
            </a:r>
            <a:r>
              <a:rPr lang="es-ES" sz="2000" b="1" dirty="0" err="1">
                <a:solidFill>
                  <a:schemeClr val="tx1"/>
                </a:solidFill>
                <a:latin typeface="Calibri" panose="020F0502020204030204" pitchFamily="34" charset="0"/>
                <a:cs typeface="Calibri" panose="020F0502020204030204" pitchFamily="34" charset="0"/>
              </a:rPr>
              <a:t>Modifier</a:t>
            </a:r>
            <a:r>
              <a:rPr lang="es-ES" sz="2000" dirty="0">
                <a:solidFill>
                  <a:schemeClr val="tx1"/>
                </a:solidFill>
                <a:latin typeface="Calibri" panose="020F0502020204030204" pitchFamily="34" charset="0"/>
                <a:cs typeface="Calibri" panose="020F0502020204030204" pitchFamily="34" charset="0"/>
              </a:rPr>
              <a:t> se puede indicar con </a:t>
            </a:r>
            <a:r>
              <a:rPr lang="es-ES" sz="2000" b="1" dirty="0" err="1">
                <a:solidFill>
                  <a:schemeClr val="tx1"/>
                </a:solidFill>
                <a:latin typeface="Calibri" panose="020F0502020204030204" pitchFamily="34" charset="0"/>
                <a:cs typeface="Calibri" panose="020F0502020204030204" pitchFamily="34" charset="0"/>
              </a:rPr>
              <a:t>verticalScroll</a:t>
            </a:r>
            <a:r>
              <a:rPr lang="es-ES" sz="2000" dirty="0">
                <a:solidFill>
                  <a:schemeClr val="tx1"/>
                </a:solidFill>
                <a:latin typeface="Calibri" panose="020F0502020204030204" pitchFamily="34" charset="0"/>
                <a:cs typeface="Calibri" panose="020F0502020204030204" pitchFamily="34" charset="0"/>
              </a:rPr>
              <a:t> y </a:t>
            </a:r>
            <a:r>
              <a:rPr lang="es-ES" sz="2000" b="1" dirty="0" err="1">
                <a:solidFill>
                  <a:schemeClr val="tx1"/>
                </a:solidFill>
                <a:latin typeface="Calibri" panose="020F0502020204030204" pitchFamily="34" charset="0"/>
                <a:cs typeface="Calibri" panose="020F0502020204030204" pitchFamily="34" charset="0"/>
              </a:rPr>
              <a:t>horizontalScroll</a:t>
            </a:r>
            <a:r>
              <a:rPr lang="es-ES" sz="2000" dirty="0">
                <a:solidFill>
                  <a:schemeClr val="tx1"/>
                </a:solidFill>
                <a:latin typeface="Calibri" panose="020F0502020204030204" pitchFamily="34" charset="0"/>
                <a:cs typeface="Calibri" panose="020F0502020204030204" pitchFamily="34" charset="0"/>
              </a:rPr>
              <a:t> que el contenido sea deslizable.</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un componente con un </a:t>
            </a:r>
            <a:r>
              <a:rPr lang="es-ES" sz="2000" dirty="0" err="1">
                <a:solidFill>
                  <a:schemeClr val="tx1"/>
                </a:solidFill>
                <a:latin typeface="Calibri" panose="020F0502020204030204" pitchFamily="34" charset="0"/>
                <a:cs typeface="Calibri" panose="020F0502020204030204" pitchFamily="34" charset="0"/>
              </a:rPr>
              <a:t>verticalScroll</a:t>
            </a:r>
            <a:r>
              <a:rPr lang="es-ES" sz="2000" dirty="0">
                <a:solidFill>
                  <a:schemeClr val="tx1"/>
                </a:solidFill>
                <a:latin typeface="Calibri" panose="020F0502020204030204" pitchFamily="34" charset="0"/>
                <a:cs typeface="Calibri" panose="020F0502020204030204" pitchFamily="34" charset="0"/>
              </a:rPr>
              <a:t> o un </a:t>
            </a:r>
            <a:r>
              <a:rPr lang="es-ES" sz="2000" dirty="0" err="1">
                <a:solidFill>
                  <a:schemeClr val="tx1"/>
                </a:solidFill>
                <a:latin typeface="Calibri" panose="020F0502020204030204" pitchFamily="34" charset="0"/>
                <a:cs typeface="Calibri" panose="020F0502020204030204" pitchFamily="34" charset="0"/>
              </a:rPr>
              <a:t>HorizontalScroll</a:t>
            </a:r>
            <a:r>
              <a:rPr lang="es-ES" sz="2000" dirty="0">
                <a:solidFill>
                  <a:schemeClr val="tx1"/>
                </a:solidFill>
                <a:latin typeface="Calibri" panose="020F0502020204030204" pitchFamily="34" charset="0"/>
                <a:cs typeface="Calibri" panose="020F0502020204030204" pitchFamily="34" charset="0"/>
              </a:rPr>
              <a:t> está ocupando toda la pantalla, el resto de elementos no se visualizarán a menos que al componente con </a:t>
            </a:r>
            <a:r>
              <a:rPr lang="es-ES" sz="2000" dirty="0" err="1">
                <a:solidFill>
                  <a:schemeClr val="tx1"/>
                </a:solidFill>
                <a:latin typeface="Calibri" panose="020F0502020204030204" pitchFamily="34" charset="0"/>
                <a:cs typeface="Calibri" panose="020F0502020204030204" pitchFamily="34" charset="0"/>
              </a:rPr>
              <a:t>Scroll</a:t>
            </a:r>
            <a:r>
              <a:rPr lang="es-ES" sz="2000" dirty="0">
                <a:solidFill>
                  <a:schemeClr val="tx1"/>
                </a:solidFill>
                <a:latin typeface="Calibri" panose="020F0502020204030204" pitchFamily="34" charset="0"/>
                <a:cs typeface="Calibri" panose="020F0502020204030204" pitchFamily="34" charset="0"/>
              </a:rPr>
              <a:t> se le indique un tamaño.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en un elemento se puede hacer </a:t>
            </a:r>
            <a:r>
              <a:rPr lang="es-ES" sz="2000" dirty="0" err="1">
                <a:solidFill>
                  <a:schemeClr val="tx1"/>
                </a:solidFill>
                <a:latin typeface="Calibri" panose="020F0502020204030204" pitchFamily="34" charset="0"/>
                <a:cs typeface="Calibri" panose="020F0502020204030204" pitchFamily="34" charset="0"/>
              </a:rPr>
              <a:t>scroll</a:t>
            </a:r>
            <a:r>
              <a:rPr lang="es-ES" sz="2000" dirty="0">
                <a:solidFill>
                  <a:schemeClr val="tx1"/>
                </a:solidFill>
                <a:latin typeface="Calibri" panose="020F0502020204030204" pitchFamily="34" charset="0"/>
                <a:cs typeface="Calibri" panose="020F0502020204030204" pitchFamily="34" charset="0"/>
              </a:rPr>
              <a:t> vertical, dentro no debería tener un elemento con </a:t>
            </a:r>
            <a:r>
              <a:rPr lang="es-ES" sz="2000" dirty="0" err="1">
                <a:solidFill>
                  <a:schemeClr val="tx1"/>
                </a:solidFill>
                <a:latin typeface="Calibri" panose="020F0502020204030204" pitchFamily="34" charset="0"/>
                <a:cs typeface="Calibri" panose="020F0502020204030204" pitchFamily="34" charset="0"/>
              </a:rPr>
              <a:t>scroll</a:t>
            </a:r>
            <a:r>
              <a:rPr lang="es-ES" sz="2000" dirty="0">
                <a:solidFill>
                  <a:schemeClr val="tx1"/>
                </a:solidFill>
                <a:latin typeface="Calibri" panose="020F0502020204030204" pitchFamily="34" charset="0"/>
                <a:cs typeface="Calibri" panose="020F0502020204030204" pitchFamily="34" charset="0"/>
              </a:rPr>
              <a:t> vertical. Y, si en un elemento se puede hacer </a:t>
            </a:r>
            <a:r>
              <a:rPr lang="es-ES" sz="2000" dirty="0" err="1">
                <a:solidFill>
                  <a:schemeClr val="tx1"/>
                </a:solidFill>
                <a:latin typeface="Calibri" panose="020F0502020204030204" pitchFamily="34" charset="0"/>
                <a:cs typeface="Calibri" panose="020F0502020204030204" pitchFamily="34" charset="0"/>
              </a:rPr>
              <a:t>scroll</a:t>
            </a:r>
            <a:r>
              <a:rPr lang="es-ES" sz="2000" dirty="0">
                <a:solidFill>
                  <a:schemeClr val="tx1"/>
                </a:solidFill>
                <a:latin typeface="Calibri" panose="020F0502020204030204" pitchFamily="34" charset="0"/>
                <a:cs typeface="Calibri" panose="020F0502020204030204" pitchFamily="34" charset="0"/>
              </a:rPr>
              <a:t> horizontal, dentro no debería haber uno con </a:t>
            </a:r>
            <a:r>
              <a:rPr lang="es-ES" sz="2000" dirty="0" err="1">
                <a:solidFill>
                  <a:schemeClr val="tx1"/>
                </a:solidFill>
                <a:latin typeface="Calibri" panose="020F0502020204030204" pitchFamily="34" charset="0"/>
                <a:cs typeface="Calibri" panose="020F0502020204030204" pitchFamily="34" charset="0"/>
              </a:rPr>
              <a:t>scroll</a:t>
            </a:r>
            <a:r>
              <a:rPr lang="es-ES" sz="2000" dirty="0">
                <a:solidFill>
                  <a:schemeClr val="tx1"/>
                </a:solidFill>
                <a:latin typeface="Calibri" panose="020F0502020204030204" pitchFamily="34" charset="0"/>
                <a:cs typeface="Calibri" panose="020F0502020204030204" pitchFamily="34" charset="0"/>
              </a:rPr>
              <a:t> horizontal.</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Más adelante se explicará el uso de </a:t>
            </a:r>
            <a:r>
              <a:rPr lang="es-ES" sz="2000" b="1" dirty="0" err="1">
                <a:solidFill>
                  <a:schemeClr val="tx1"/>
                </a:solidFill>
                <a:latin typeface="Calibri" panose="020F0502020204030204" pitchFamily="34" charset="0"/>
                <a:cs typeface="Calibri" panose="020F0502020204030204" pitchFamily="34" charset="0"/>
              </a:rPr>
              <a:t>rememberScrollState</a:t>
            </a:r>
            <a:r>
              <a:rPr lang="es-ES" sz="20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33BF899D-66D4-4D1A-ADF1-FA9E0681B9EB}"/>
              </a:ext>
            </a:extLst>
          </p:cNvPr>
          <p:cNvPicPr>
            <a:picLocks noChangeAspect="1"/>
          </p:cNvPicPr>
          <p:nvPr/>
        </p:nvPicPr>
        <p:blipFill>
          <a:blip r:embed="rId3"/>
          <a:stretch>
            <a:fillRect/>
          </a:stretch>
        </p:blipFill>
        <p:spPr>
          <a:xfrm>
            <a:off x="1167555" y="1975377"/>
            <a:ext cx="3920042" cy="2263981"/>
          </a:xfrm>
          <a:prstGeom prst="rect">
            <a:avLst/>
          </a:prstGeom>
          <a:noFill/>
          <a:ln w="57150">
            <a:solidFill>
              <a:schemeClr val="accent2"/>
            </a:solidFill>
          </a:ln>
        </p:spPr>
      </p:pic>
      <p:pic>
        <p:nvPicPr>
          <p:cNvPr id="3" name="Imagen 2">
            <a:extLst>
              <a:ext uri="{FF2B5EF4-FFF2-40B4-BE49-F238E27FC236}">
                <a16:creationId xmlns:a16="http://schemas.microsoft.com/office/drawing/2014/main" id="{7D86105C-8E34-4039-9743-4E4CC4A07E34}"/>
              </a:ext>
            </a:extLst>
          </p:cNvPr>
          <p:cNvPicPr>
            <a:picLocks noChangeAspect="1"/>
          </p:cNvPicPr>
          <p:nvPr/>
        </p:nvPicPr>
        <p:blipFill rotWithShape="1">
          <a:blip r:embed="rId4"/>
          <a:srcRect l="4276" t="12688" r="44213" b="71495"/>
          <a:stretch/>
        </p:blipFill>
        <p:spPr>
          <a:xfrm>
            <a:off x="6112152" y="2621351"/>
            <a:ext cx="1487586" cy="968624"/>
          </a:xfrm>
          <a:prstGeom prst="rect">
            <a:avLst/>
          </a:prstGeom>
          <a:noFill/>
          <a:ln w="57150">
            <a:solidFill>
              <a:schemeClr val="accent2"/>
            </a:solidFill>
          </a:ln>
        </p:spPr>
      </p:pic>
      <p:pic>
        <p:nvPicPr>
          <p:cNvPr id="6" name="Imagen 5">
            <a:extLst>
              <a:ext uri="{FF2B5EF4-FFF2-40B4-BE49-F238E27FC236}">
                <a16:creationId xmlns:a16="http://schemas.microsoft.com/office/drawing/2014/main" id="{FAC09539-636C-4E58-BAC6-4EF1D7C9B202}"/>
              </a:ext>
            </a:extLst>
          </p:cNvPr>
          <p:cNvPicPr>
            <a:picLocks noChangeAspect="1"/>
          </p:cNvPicPr>
          <p:nvPr/>
        </p:nvPicPr>
        <p:blipFill rotWithShape="1">
          <a:blip r:embed="rId5"/>
          <a:srcRect l="4276" t="12688" r="44213" b="71495"/>
          <a:stretch/>
        </p:blipFill>
        <p:spPr>
          <a:xfrm>
            <a:off x="7824192" y="2621351"/>
            <a:ext cx="1487586" cy="968624"/>
          </a:xfrm>
          <a:prstGeom prst="rect">
            <a:avLst/>
          </a:prstGeom>
          <a:noFill/>
          <a:ln w="57150">
            <a:solidFill>
              <a:schemeClr val="accent2"/>
            </a:solidFill>
          </a:ln>
        </p:spPr>
      </p:pic>
      <p:pic>
        <p:nvPicPr>
          <p:cNvPr id="10" name="Imagen 9">
            <a:extLst>
              <a:ext uri="{FF2B5EF4-FFF2-40B4-BE49-F238E27FC236}">
                <a16:creationId xmlns:a16="http://schemas.microsoft.com/office/drawing/2014/main" id="{39C3CB67-F93A-4C6E-900B-F0C8ECA1B1BA}"/>
              </a:ext>
            </a:extLst>
          </p:cNvPr>
          <p:cNvPicPr>
            <a:picLocks noChangeAspect="1"/>
          </p:cNvPicPr>
          <p:nvPr/>
        </p:nvPicPr>
        <p:blipFill rotWithShape="1">
          <a:blip r:embed="rId6"/>
          <a:srcRect l="4276" t="12688" r="44213" b="71495"/>
          <a:stretch/>
        </p:blipFill>
        <p:spPr>
          <a:xfrm>
            <a:off x="9536232" y="2621351"/>
            <a:ext cx="1487588" cy="968623"/>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BC405465-5DD0-479D-8569-D262D7559160}"/>
              </a:ext>
            </a:extLst>
          </p:cNvPr>
          <p:cNvCxnSpPr>
            <a:cxnSpLocks/>
          </p:cNvCxnSpPr>
          <p:nvPr/>
        </p:nvCxnSpPr>
        <p:spPr>
          <a:xfrm>
            <a:off x="5255421" y="3105662"/>
            <a:ext cx="696563" cy="0"/>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910EB58B-CEE8-4709-806F-09065AC07637}"/>
              </a:ext>
            </a:extLst>
          </p:cNvPr>
          <p:cNvCxnSpPr>
            <a:cxnSpLocks/>
          </p:cNvCxnSpPr>
          <p:nvPr/>
        </p:nvCxnSpPr>
        <p:spPr>
          <a:xfrm flipH="1">
            <a:off x="8567985" y="3429000"/>
            <a:ext cx="648072" cy="0"/>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D7474038-3956-4DBA-8145-2537847B4574}"/>
              </a:ext>
            </a:extLst>
          </p:cNvPr>
          <p:cNvCxnSpPr>
            <a:cxnSpLocks/>
          </p:cNvCxnSpPr>
          <p:nvPr/>
        </p:nvCxnSpPr>
        <p:spPr>
          <a:xfrm flipH="1" flipV="1">
            <a:off x="10920536" y="2772488"/>
            <a:ext cx="1" cy="648000"/>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11959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a:t>
            </a:r>
            <a:r>
              <a:rPr lang="es-ES" sz="3600" b="1" cap="none" dirty="0" err="1">
                <a:solidFill>
                  <a:schemeClr val="accent1"/>
                </a:solidFill>
                <a:latin typeface="Calibri" panose="020F0502020204030204" pitchFamily="34" charset="0"/>
                <a:cs typeface="Calibri" panose="020F0502020204030204" pitchFamily="34" charset="0"/>
              </a:rPr>
              <a:t>Modifier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la documentación se pueden encontrar todas las funciones de extensión disponibles para el objeto </a:t>
            </a:r>
            <a:r>
              <a:rPr lang="es-ES" sz="2400" dirty="0" err="1">
                <a:solidFill>
                  <a:schemeClr val="tx1"/>
                </a:solidFill>
                <a:latin typeface="Calibri" panose="020F0502020204030204" pitchFamily="34" charset="0"/>
                <a:cs typeface="Calibri" panose="020F0502020204030204" pitchFamily="34" charset="0"/>
              </a:rPr>
              <a:t>Modifier</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hlinkClick r:id="rId2"/>
              </a:rPr>
              <a:t>https://developer.android.com/develop/ui/compose/modifiers-list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La mayoría de funciones de </a:t>
            </a:r>
            <a:r>
              <a:rPr lang="es-ES" sz="2400" dirty="0" err="1">
                <a:solidFill>
                  <a:schemeClr val="tx1"/>
                </a:solidFill>
                <a:latin typeface="Calibri" panose="020F0502020204030204" pitchFamily="34" charset="0"/>
                <a:cs typeface="Calibri" panose="020F0502020204030204" pitchFamily="34" charset="0"/>
              </a:rPr>
              <a:t>Modifier</a:t>
            </a:r>
            <a:r>
              <a:rPr lang="es-ES" sz="2400" dirty="0">
                <a:solidFill>
                  <a:schemeClr val="tx1"/>
                </a:solidFill>
                <a:latin typeface="Calibri" panose="020F0502020204030204" pitchFamily="34" charset="0"/>
                <a:cs typeface="Calibri" panose="020F0502020204030204" pitchFamily="34" charset="0"/>
              </a:rPr>
              <a:t> se pueden utilizar en cualquier ámbito, pero algunas solo se pueden utilizar en un ámbito concreto.</a:t>
            </a:r>
          </a:p>
        </p:txBody>
      </p:sp>
      <p:pic>
        <p:nvPicPr>
          <p:cNvPr id="3" name="Imagen 2">
            <a:extLst>
              <a:ext uri="{FF2B5EF4-FFF2-40B4-BE49-F238E27FC236}">
                <a16:creationId xmlns:a16="http://schemas.microsoft.com/office/drawing/2014/main" id="{2651E0B8-EECE-40CE-8736-55807BBD9B51}"/>
              </a:ext>
            </a:extLst>
          </p:cNvPr>
          <p:cNvPicPr>
            <a:picLocks noChangeAspect="1"/>
          </p:cNvPicPr>
          <p:nvPr/>
        </p:nvPicPr>
        <p:blipFill>
          <a:blip r:embed="rId3"/>
          <a:stretch>
            <a:fillRect/>
          </a:stretch>
        </p:blipFill>
        <p:spPr>
          <a:xfrm>
            <a:off x="6129291" y="4460111"/>
            <a:ext cx="5544066" cy="1767570"/>
          </a:xfrm>
          <a:prstGeom prst="rect">
            <a:avLst/>
          </a:prstGeom>
          <a:noFill/>
          <a:ln w="57150">
            <a:solidFill>
              <a:schemeClr val="accent2"/>
            </a:solidFill>
          </a:ln>
        </p:spPr>
      </p:pic>
      <p:pic>
        <p:nvPicPr>
          <p:cNvPr id="7" name="Imagen 6">
            <a:extLst>
              <a:ext uri="{FF2B5EF4-FFF2-40B4-BE49-F238E27FC236}">
                <a16:creationId xmlns:a16="http://schemas.microsoft.com/office/drawing/2014/main" id="{68B8DA3E-77F2-4141-B457-CAFF49B4EDB3}"/>
              </a:ext>
            </a:extLst>
          </p:cNvPr>
          <p:cNvPicPr>
            <a:picLocks noChangeAspect="1"/>
          </p:cNvPicPr>
          <p:nvPr/>
        </p:nvPicPr>
        <p:blipFill>
          <a:blip r:embed="rId4"/>
          <a:stretch>
            <a:fillRect/>
          </a:stretch>
        </p:blipFill>
        <p:spPr>
          <a:xfrm>
            <a:off x="518643" y="4850537"/>
            <a:ext cx="5366600" cy="986717"/>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E1E8498F-273F-4E37-A732-87A4AFCFADCC}"/>
              </a:ext>
            </a:extLst>
          </p:cNvPr>
          <p:cNvCxnSpPr>
            <a:cxnSpLocks/>
          </p:cNvCxnSpPr>
          <p:nvPr/>
        </p:nvCxnSpPr>
        <p:spPr>
          <a:xfrm flipH="1" flipV="1">
            <a:off x="7104112" y="5456673"/>
            <a:ext cx="339870" cy="541234"/>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906B7D90-D1F0-4D28-A0C4-BFF6C910F3C4}"/>
              </a:ext>
            </a:extLst>
          </p:cNvPr>
          <p:cNvCxnSpPr>
            <a:cxnSpLocks/>
          </p:cNvCxnSpPr>
          <p:nvPr/>
        </p:nvCxnSpPr>
        <p:spPr>
          <a:xfrm flipH="1" flipV="1">
            <a:off x="1145079" y="5111362"/>
            <a:ext cx="339870" cy="541234"/>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54950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Creación de componentes propios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t>
            </a:r>
            <a:r>
              <a:rPr lang="es-ES" sz="2800" b="1" dirty="0">
                <a:solidFill>
                  <a:schemeClr val="tx1"/>
                </a:solidFill>
                <a:latin typeface="Calibri" panose="020F0502020204030204" pitchFamily="34" charset="0"/>
                <a:cs typeface="Calibri" panose="020F0502020204030204" pitchFamily="34" charset="0"/>
              </a:rPr>
              <a:t>crear un componente propio </a:t>
            </a:r>
            <a:r>
              <a:rPr lang="es-ES" sz="2800" dirty="0">
                <a:solidFill>
                  <a:schemeClr val="tx1"/>
                </a:solidFill>
                <a:latin typeface="Calibri" panose="020F0502020204030204" pitchFamily="34" charset="0"/>
                <a:cs typeface="Calibri" panose="020F0502020204030204" pitchFamily="34" charset="0"/>
              </a:rPr>
              <a:t>se debe crear </a:t>
            </a:r>
            <a:r>
              <a:rPr lang="es-ES" sz="2800" b="1" dirty="0">
                <a:solidFill>
                  <a:schemeClr val="tx1"/>
                </a:solidFill>
                <a:latin typeface="Calibri" panose="020F0502020204030204" pitchFamily="34" charset="0"/>
                <a:cs typeface="Calibri" panose="020F0502020204030204" pitchFamily="34" charset="0"/>
              </a:rPr>
              <a:t>una función etiquetada con @Composable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Además en la documentación se indica que:</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Si la función </a:t>
            </a:r>
            <a:r>
              <a:rPr lang="es-ES" sz="2800" b="1" dirty="0">
                <a:solidFill>
                  <a:schemeClr val="tx1"/>
                </a:solidFill>
                <a:latin typeface="Calibri" panose="020F0502020204030204" pitchFamily="34" charset="0"/>
                <a:cs typeface="Calibri" panose="020F0502020204030204" pitchFamily="34" charset="0"/>
              </a:rPr>
              <a:t>@Composable no devuelve nada </a:t>
            </a:r>
            <a:r>
              <a:rPr lang="es-ES" sz="2800" dirty="0">
                <a:solidFill>
                  <a:schemeClr val="tx1"/>
                </a:solidFill>
                <a:latin typeface="Calibri" panose="020F0502020204030204" pitchFamily="34" charset="0"/>
                <a:cs typeface="Calibri" panose="020F0502020204030204" pitchFamily="34" charset="0"/>
              </a:rPr>
              <a:t>(lo más habitual) su nombre debe comenzar con </a:t>
            </a:r>
            <a:r>
              <a:rPr lang="es-ES" sz="2800" b="1" dirty="0">
                <a:solidFill>
                  <a:schemeClr val="tx1"/>
                </a:solidFill>
                <a:latin typeface="Calibri" panose="020F0502020204030204" pitchFamily="34" charset="0"/>
                <a:cs typeface="Calibri" panose="020F0502020204030204" pitchFamily="34" charset="0"/>
              </a:rPr>
              <a:t>mayúscula</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Si la función @composable devuelve algo su nombre debe comenzar en minúscula.</a:t>
            </a:r>
          </a:p>
        </p:txBody>
      </p:sp>
      <p:pic>
        <p:nvPicPr>
          <p:cNvPr id="6" name="Imagen 5">
            <a:extLst>
              <a:ext uri="{FF2B5EF4-FFF2-40B4-BE49-F238E27FC236}">
                <a16:creationId xmlns:a16="http://schemas.microsoft.com/office/drawing/2014/main" id="{F982F5F3-43B5-418D-BC98-1F910F81E536}"/>
              </a:ext>
            </a:extLst>
          </p:cNvPr>
          <p:cNvPicPr>
            <a:picLocks noChangeAspect="1"/>
          </p:cNvPicPr>
          <p:nvPr/>
        </p:nvPicPr>
        <p:blipFill>
          <a:blip r:embed="rId2"/>
          <a:stretch>
            <a:fillRect/>
          </a:stretch>
        </p:blipFill>
        <p:spPr>
          <a:xfrm>
            <a:off x="4902456" y="4695705"/>
            <a:ext cx="2387088" cy="1682502"/>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9791CEC1-98D4-414F-9755-0724E0376BA0}"/>
              </a:ext>
            </a:extLst>
          </p:cNvPr>
          <p:cNvCxnSpPr>
            <a:cxnSpLocks/>
          </p:cNvCxnSpPr>
          <p:nvPr/>
        </p:nvCxnSpPr>
        <p:spPr>
          <a:xfrm flipV="1">
            <a:off x="4380480" y="5114316"/>
            <a:ext cx="864096" cy="93298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36887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Creación de componentes propios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principales funciones de los componentes propios son:</a:t>
            </a:r>
          </a:p>
          <a:p>
            <a:pPr>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Extensión de componentes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Así, se ahorra código cuando se use repetidamente ese componente. </a:t>
            </a:r>
          </a:p>
        </p:txBody>
      </p:sp>
      <p:pic>
        <p:nvPicPr>
          <p:cNvPr id="2" name="Imagen 1">
            <a:extLst>
              <a:ext uri="{FF2B5EF4-FFF2-40B4-BE49-F238E27FC236}">
                <a16:creationId xmlns:a16="http://schemas.microsoft.com/office/drawing/2014/main" id="{3E84F5C8-195F-4057-8A0A-D24CFFEFCE46}"/>
              </a:ext>
            </a:extLst>
          </p:cNvPr>
          <p:cNvPicPr>
            <a:picLocks noChangeAspect="1"/>
          </p:cNvPicPr>
          <p:nvPr/>
        </p:nvPicPr>
        <p:blipFill>
          <a:blip r:embed="rId2"/>
          <a:stretch>
            <a:fillRect/>
          </a:stretch>
        </p:blipFill>
        <p:spPr>
          <a:xfrm>
            <a:off x="1446807" y="3229892"/>
            <a:ext cx="1768004" cy="1246150"/>
          </a:xfrm>
          <a:prstGeom prst="rect">
            <a:avLst/>
          </a:prstGeom>
          <a:noFill/>
          <a:ln w="57150">
            <a:solidFill>
              <a:schemeClr val="accent2"/>
            </a:solidFill>
          </a:ln>
        </p:spPr>
      </p:pic>
      <p:pic>
        <p:nvPicPr>
          <p:cNvPr id="3" name="Imagen 2">
            <a:extLst>
              <a:ext uri="{FF2B5EF4-FFF2-40B4-BE49-F238E27FC236}">
                <a16:creationId xmlns:a16="http://schemas.microsoft.com/office/drawing/2014/main" id="{49A07DA9-43B8-4246-9F11-F50BF8FA1523}"/>
              </a:ext>
            </a:extLst>
          </p:cNvPr>
          <p:cNvPicPr>
            <a:picLocks noChangeAspect="1"/>
          </p:cNvPicPr>
          <p:nvPr/>
        </p:nvPicPr>
        <p:blipFill>
          <a:blip r:embed="rId3"/>
          <a:stretch>
            <a:fillRect/>
          </a:stretch>
        </p:blipFill>
        <p:spPr>
          <a:xfrm>
            <a:off x="4173132" y="4476042"/>
            <a:ext cx="3585494" cy="2006437"/>
          </a:xfrm>
          <a:prstGeom prst="rect">
            <a:avLst/>
          </a:prstGeom>
          <a:noFill/>
          <a:ln w="57150">
            <a:solidFill>
              <a:schemeClr val="accent2"/>
            </a:solidFill>
          </a:ln>
        </p:spPr>
      </p:pic>
      <p:pic>
        <p:nvPicPr>
          <p:cNvPr id="6" name="Imagen 5">
            <a:extLst>
              <a:ext uri="{FF2B5EF4-FFF2-40B4-BE49-F238E27FC236}">
                <a16:creationId xmlns:a16="http://schemas.microsoft.com/office/drawing/2014/main" id="{686638CF-924A-471F-A651-7EE535622D6B}"/>
              </a:ext>
            </a:extLst>
          </p:cNvPr>
          <p:cNvPicPr>
            <a:picLocks noChangeAspect="1"/>
          </p:cNvPicPr>
          <p:nvPr/>
        </p:nvPicPr>
        <p:blipFill>
          <a:blip r:embed="rId4"/>
          <a:stretch>
            <a:fillRect/>
          </a:stretch>
        </p:blipFill>
        <p:spPr>
          <a:xfrm>
            <a:off x="7907264" y="4021671"/>
            <a:ext cx="3769940" cy="2460808"/>
          </a:xfrm>
          <a:prstGeom prst="rect">
            <a:avLst/>
          </a:prstGeom>
          <a:noFill/>
          <a:ln w="57150">
            <a:solidFill>
              <a:schemeClr val="accent2"/>
            </a:solidFill>
          </a:ln>
        </p:spPr>
      </p:pic>
      <p:pic>
        <p:nvPicPr>
          <p:cNvPr id="7" name="Imagen 6">
            <a:extLst>
              <a:ext uri="{FF2B5EF4-FFF2-40B4-BE49-F238E27FC236}">
                <a16:creationId xmlns:a16="http://schemas.microsoft.com/office/drawing/2014/main" id="{DBB2623E-E496-4EC1-8454-9ED52DDB1F6E}"/>
              </a:ext>
            </a:extLst>
          </p:cNvPr>
          <p:cNvPicPr>
            <a:picLocks noChangeAspect="1"/>
          </p:cNvPicPr>
          <p:nvPr/>
        </p:nvPicPr>
        <p:blipFill>
          <a:blip r:embed="rId5"/>
          <a:stretch>
            <a:fillRect/>
          </a:stretch>
        </p:blipFill>
        <p:spPr>
          <a:xfrm>
            <a:off x="767408" y="5069876"/>
            <a:ext cx="3257086" cy="1412603"/>
          </a:xfrm>
          <a:prstGeom prst="rect">
            <a:avLst/>
          </a:prstGeom>
          <a:noFill/>
          <a:ln w="57150">
            <a:solidFill>
              <a:schemeClr val="accent2"/>
            </a:solidFill>
          </a:ln>
        </p:spPr>
      </p:pic>
    </p:spTree>
    <p:extLst>
      <p:ext uri="{BB962C8B-B14F-4D97-AF65-F5344CB8AC3E}">
        <p14:creationId xmlns:p14="http://schemas.microsoft.com/office/powerpoint/2010/main" val="3087233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Creación de componentes propios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principales funciones de los componentes propios son:</a:t>
            </a:r>
          </a:p>
          <a:p>
            <a:pPr>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Agrupación de componentes</a:t>
            </a: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 esta manera se puede reutilizar</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propio en diferentes</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lugares de la aplicación.</a:t>
            </a:r>
          </a:p>
        </p:txBody>
      </p:sp>
      <p:pic>
        <p:nvPicPr>
          <p:cNvPr id="8" name="Imagen 7">
            <a:extLst>
              <a:ext uri="{FF2B5EF4-FFF2-40B4-BE49-F238E27FC236}">
                <a16:creationId xmlns:a16="http://schemas.microsoft.com/office/drawing/2014/main" id="{8AED42EE-0C9A-4641-AC3D-87E573A471BD}"/>
              </a:ext>
            </a:extLst>
          </p:cNvPr>
          <p:cNvPicPr>
            <a:picLocks noChangeAspect="1"/>
          </p:cNvPicPr>
          <p:nvPr/>
        </p:nvPicPr>
        <p:blipFill>
          <a:blip r:embed="rId2"/>
          <a:stretch>
            <a:fillRect/>
          </a:stretch>
        </p:blipFill>
        <p:spPr>
          <a:xfrm>
            <a:off x="6600056" y="1901351"/>
            <a:ext cx="3495457" cy="4581128"/>
          </a:xfrm>
          <a:prstGeom prst="rect">
            <a:avLst/>
          </a:prstGeom>
          <a:noFill/>
          <a:ln w="57150">
            <a:solidFill>
              <a:schemeClr val="accent2"/>
            </a:solidFill>
          </a:ln>
        </p:spPr>
      </p:pic>
    </p:spTree>
    <p:extLst>
      <p:ext uri="{BB962C8B-B14F-4D97-AF65-F5344CB8AC3E}">
        <p14:creationId xmlns:p14="http://schemas.microsoft.com/office/powerpoint/2010/main" val="2753117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Creación de componentes propios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principales funciones de los componentes propios son: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Extensión de componentes</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Agrupación de componentes</a:t>
            </a:r>
          </a:p>
          <a:p>
            <a:pPr lvl="1">
              <a:spcBef>
                <a:spcPts val="0"/>
              </a:spcBef>
              <a:spcAft>
                <a:spcPts val="0"/>
              </a:spcAft>
            </a:pPr>
            <a:endParaRPr lang="es-ES" sz="2800" b="1"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Organización y reutilización de código</a:t>
            </a:r>
          </a:p>
        </p:txBody>
      </p:sp>
    </p:spTree>
    <p:extLst>
      <p:ext uri="{BB962C8B-B14F-4D97-AF65-F5344CB8AC3E}">
        <p14:creationId xmlns:p14="http://schemas.microsoft.com/office/powerpoint/2010/main" val="3761417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Creación de componentes propios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Ejemplos:</a:t>
            </a:r>
          </a:p>
        </p:txBody>
      </p:sp>
      <p:pic>
        <p:nvPicPr>
          <p:cNvPr id="2" name="Imagen 1">
            <a:extLst>
              <a:ext uri="{FF2B5EF4-FFF2-40B4-BE49-F238E27FC236}">
                <a16:creationId xmlns:a16="http://schemas.microsoft.com/office/drawing/2014/main" id="{441E4DED-1E39-4CDC-A6E5-0AF28661E92C}"/>
              </a:ext>
            </a:extLst>
          </p:cNvPr>
          <p:cNvPicPr>
            <a:picLocks noChangeAspect="1"/>
          </p:cNvPicPr>
          <p:nvPr/>
        </p:nvPicPr>
        <p:blipFill rotWithShape="1">
          <a:blip r:embed="rId2"/>
          <a:srcRect l="232" r="1"/>
          <a:stretch/>
        </p:blipFill>
        <p:spPr>
          <a:xfrm>
            <a:off x="661072" y="2111740"/>
            <a:ext cx="3433425" cy="2274826"/>
          </a:xfrm>
          <a:prstGeom prst="rect">
            <a:avLst/>
          </a:prstGeom>
          <a:noFill/>
          <a:ln w="57150">
            <a:solidFill>
              <a:schemeClr val="accent2"/>
            </a:solidFill>
          </a:ln>
        </p:spPr>
      </p:pic>
      <p:pic>
        <p:nvPicPr>
          <p:cNvPr id="6" name="Imagen 5">
            <a:extLst>
              <a:ext uri="{FF2B5EF4-FFF2-40B4-BE49-F238E27FC236}">
                <a16:creationId xmlns:a16="http://schemas.microsoft.com/office/drawing/2014/main" id="{9D5D0F3E-5773-4E25-9BA3-CEBD61DECB85}"/>
              </a:ext>
            </a:extLst>
          </p:cNvPr>
          <p:cNvPicPr>
            <a:picLocks noChangeAspect="1"/>
          </p:cNvPicPr>
          <p:nvPr/>
        </p:nvPicPr>
        <p:blipFill rotWithShape="1">
          <a:blip r:embed="rId3"/>
          <a:srcRect l="684"/>
          <a:stretch/>
        </p:blipFill>
        <p:spPr>
          <a:xfrm>
            <a:off x="1168513" y="4653136"/>
            <a:ext cx="2418542" cy="1793614"/>
          </a:xfrm>
          <a:prstGeom prst="rect">
            <a:avLst/>
          </a:prstGeom>
          <a:noFill/>
          <a:ln w="57150">
            <a:solidFill>
              <a:schemeClr val="accent2"/>
            </a:solidFill>
          </a:ln>
        </p:spPr>
      </p:pic>
      <p:pic>
        <p:nvPicPr>
          <p:cNvPr id="13" name="Imagen 12">
            <a:extLst>
              <a:ext uri="{FF2B5EF4-FFF2-40B4-BE49-F238E27FC236}">
                <a16:creationId xmlns:a16="http://schemas.microsoft.com/office/drawing/2014/main" id="{B1FD07C4-8E4F-4BD1-BA9E-8C51CC21D873}"/>
              </a:ext>
            </a:extLst>
          </p:cNvPr>
          <p:cNvPicPr>
            <a:picLocks noChangeAspect="1"/>
          </p:cNvPicPr>
          <p:nvPr/>
        </p:nvPicPr>
        <p:blipFill>
          <a:blip r:embed="rId4"/>
          <a:stretch>
            <a:fillRect/>
          </a:stretch>
        </p:blipFill>
        <p:spPr>
          <a:xfrm>
            <a:off x="4536574" y="2111740"/>
            <a:ext cx="3353910" cy="3091430"/>
          </a:xfrm>
          <a:prstGeom prst="rect">
            <a:avLst/>
          </a:prstGeom>
          <a:noFill/>
          <a:ln w="57150">
            <a:solidFill>
              <a:schemeClr val="accent2"/>
            </a:solidFill>
          </a:ln>
        </p:spPr>
      </p:pic>
      <p:pic>
        <p:nvPicPr>
          <p:cNvPr id="16" name="Imagen 15">
            <a:extLst>
              <a:ext uri="{FF2B5EF4-FFF2-40B4-BE49-F238E27FC236}">
                <a16:creationId xmlns:a16="http://schemas.microsoft.com/office/drawing/2014/main" id="{29EC6466-78E3-4D96-81FB-96C7677938C6}"/>
              </a:ext>
            </a:extLst>
          </p:cNvPr>
          <p:cNvPicPr>
            <a:picLocks noChangeAspect="1"/>
          </p:cNvPicPr>
          <p:nvPr/>
        </p:nvPicPr>
        <p:blipFill>
          <a:blip r:embed="rId5"/>
          <a:stretch>
            <a:fillRect/>
          </a:stretch>
        </p:blipFill>
        <p:spPr>
          <a:xfrm>
            <a:off x="8327476" y="4305108"/>
            <a:ext cx="3203452" cy="1803885"/>
          </a:xfrm>
          <a:prstGeom prst="rect">
            <a:avLst/>
          </a:prstGeom>
          <a:noFill/>
          <a:ln w="57150">
            <a:solidFill>
              <a:schemeClr val="accent2"/>
            </a:solidFill>
          </a:ln>
        </p:spPr>
      </p:pic>
      <p:pic>
        <p:nvPicPr>
          <p:cNvPr id="17" name="Imagen 16">
            <a:extLst>
              <a:ext uri="{FF2B5EF4-FFF2-40B4-BE49-F238E27FC236}">
                <a16:creationId xmlns:a16="http://schemas.microsoft.com/office/drawing/2014/main" id="{CE380934-2655-458E-AB4E-155E25A7DD85}"/>
              </a:ext>
            </a:extLst>
          </p:cNvPr>
          <p:cNvPicPr>
            <a:picLocks noChangeAspect="1"/>
          </p:cNvPicPr>
          <p:nvPr/>
        </p:nvPicPr>
        <p:blipFill>
          <a:blip r:embed="rId6"/>
          <a:stretch>
            <a:fillRect/>
          </a:stretch>
        </p:blipFill>
        <p:spPr>
          <a:xfrm>
            <a:off x="8332561" y="2111740"/>
            <a:ext cx="3198367" cy="1317260"/>
          </a:xfrm>
          <a:prstGeom prst="rect">
            <a:avLst/>
          </a:prstGeom>
          <a:noFill/>
          <a:ln w="57150">
            <a:solidFill>
              <a:schemeClr val="accent2"/>
            </a:solidFill>
          </a:ln>
        </p:spPr>
      </p:pic>
      <p:cxnSp>
        <p:nvCxnSpPr>
          <p:cNvPr id="18" name="Conector recto de flecha 17">
            <a:extLst>
              <a:ext uri="{FF2B5EF4-FFF2-40B4-BE49-F238E27FC236}">
                <a16:creationId xmlns:a16="http://schemas.microsoft.com/office/drawing/2014/main" id="{9523F0C9-598F-489E-A1BB-E5B5D66F3DA0}"/>
              </a:ext>
            </a:extLst>
          </p:cNvPr>
          <p:cNvCxnSpPr>
            <a:cxnSpLocks/>
          </p:cNvCxnSpPr>
          <p:nvPr/>
        </p:nvCxnSpPr>
        <p:spPr>
          <a:xfrm>
            <a:off x="9921251" y="3573016"/>
            <a:ext cx="0" cy="61387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08088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Introducción</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esta unidad se va a realizar una visión general de los diferentes </a:t>
            </a:r>
            <a:r>
              <a:rPr lang="es-ES" sz="2800" b="1" dirty="0">
                <a:solidFill>
                  <a:schemeClr val="tx1"/>
                </a:solidFill>
                <a:latin typeface="Calibri" panose="020F0502020204030204" pitchFamily="34" charset="0"/>
                <a:cs typeface="Calibri" panose="020F0502020204030204" pitchFamily="34" charset="0"/>
              </a:rPr>
              <a:t>componentes </a:t>
            </a:r>
            <a:r>
              <a:rPr lang="es-ES" sz="2800" b="1" dirty="0" err="1">
                <a:solidFill>
                  <a:schemeClr val="tx1"/>
                </a:solidFill>
                <a:latin typeface="Calibri" panose="020F0502020204030204" pitchFamily="34" charset="0"/>
                <a:cs typeface="Calibri" panose="020F0502020204030204" pitchFamily="34" charset="0"/>
              </a:rPr>
              <a:t>Jetpack</a:t>
            </a:r>
            <a:r>
              <a:rPr lang="es-ES" sz="2800" b="1" dirty="0">
                <a:solidFill>
                  <a:schemeClr val="tx1"/>
                </a:solidFill>
                <a:latin typeface="Calibri" panose="020F0502020204030204" pitchFamily="34" charset="0"/>
                <a:cs typeface="Calibri" panose="020F0502020204030204" pitchFamily="34" charset="0"/>
              </a:rPr>
              <a:t> Compose </a:t>
            </a:r>
            <a:r>
              <a:rPr lang="es-ES" sz="2800" dirty="0">
                <a:solidFill>
                  <a:schemeClr val="tx1"/>
                </a:solidFill>
                <a:latin typeface="Calibri" panose="020F0502020204030204" pitchFamily="34" charset="0"/>
                <a:cs typeface="Calibri" panose="020F0502020204030204" pitchFamily="34" charset="0"/>
              </a:rPr>
              <a:t>para diseñar interfaces.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estudiarán componentes:</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de </a:t>
            </a:r>
            <a:r>
              <a:rPr lang="es-ES" sz="2800" b="1" dirty="0">
                <a:solidFill>
                  <a:schemeClr val="tx1"/>
                </a:solidFill>
                <a:latin typeface="Calibri" panose="020F0502020204030204" pitchFamily="34" charset="0"/>
                <a:cs typeface="Calibri" panose="020F0502020204030204" pitchFamily="34" charset="0"/>
              </a:rPr>
              <a:t>presentación</a:t>
            </a:r>
            <a:r>
              <a:rPr lang="es-ES" sz="2800" dirty="0">
                <a:solidFill>
                  <a:schemeClr val="tx1"/>
                </a:solidFill>
                <a:latin typeface="Calibri" panose="020F0502020204030204" pitchFamily="34" charset="0"/>
                <a:cs typeface="Calibri" panose="020F0502020204030204" pitchFamily="34" charset="0"/>
              </a:rPr>
              <a:t> e </a:t>
            </a:r>
            <a:r>
              <a:rPr lang="es-ES" sz="2800" b="1" dirty="0">
                <a:solidFill>
                  <a:schemeClr val="tx1"/>
                </a:solidFill>
                <a:latin typeface="Calibri" panose="020F0502020204030204" pitchFamily="34" charset="0"/>
                <a:cs typeface="Calibri" panose="020F0502020204030204" pitchFamily="34" charset="0"/>
              </a:rPr>
              <a:t>interacción</a:t>
            </a:r>
            <a:r>
              <a:rPr lang="es-ES" sz="2800" dirty="0">
                <a:solidFill>
                  <a:schemeClr val="tx1"/>
                </a:solidFill>
                <a:latin typeface="Calibri" panose="020F0502020204030204" pitchFamily="34" charset="0"/>
                <a:cs typeface="Calibri" panose="020F0502020204030204" pitchFamily="34" charset="0"/>
              </a:rPr>
              <a:t> como textos, imágenes, diálogos…</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de </a:t>
            </a:r>
            <a:r>
              <a:rPr lang="es-ES" sz="2800" b="1" dirty="0" err="1">
                <a:solidFill>
                  <a:schemeClr val="tx1"/>
                </a:solidFill>
                <a:latin typeface="Calibri" panose="020F0502020204030204" pitchFamily="34" charset="0"/>
                <a:cs typeface="Calibri" panose="020F0502020204030204" pitchFamily="34" charset="0"/>
              </a:rPr>
              <a:t>layout</a:t>
            </a:r>
            <a:r>
              <a:rPr lang="es-ES" sz="2800" dirty="0">
                <a:solidFill>
                  <a:schemeClr val="tx1"/>
                </a:solidFill>
                <a:latin typeface="Calibri" panose="020F0502020204030204" pitchFamily="34" charset="0"/>
                <a:cs typeface="Calibri" panose="020F0502020204030204" pitchFamily="34" charset="0"/>
              </a:rPr>
              <a:t> como columnas, rejillas, tarjetas… </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documentación oficial se puede encontrar:</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Su documentación y uso: </a:t>
            </a:r>
            <a:r>
              <a:rPr lang="es-ES" sz="2800" dirty="0" err="1">
                <a:solidFill>
                  <a:schemeClr val="tx1"/>
                </a:solidFill>
                <a:latin typeface="Calibri" panose="020F0502020204030204" pitchFamily="34" charset="0"/>
                <a:cs typeface="Calibri" panose="020F0502020204030204" pitchFamily="34" charset="0"/>
                <a:hlinkClick r:id="rId2"/>
              </a:rPr>
              <a:t>Developer</a:t>
            </a:r>
            <a:r>
              <a:rPr lang="es-ES" sz="2800" dirty="0">
                <a:solidFill>
                  <a:schemeClr val="tx1"/>
                </a:solidFill>
                <a:latin typeface="Calibri" panose="020F0502020204030204" pitchFamily="34" charset="0"/>
                <a:cs typeface="Calibri" panose="020F0502020204030204" pitchFamily="34" charset="0"/>
                <a:hlinkClick r:id="rId2"/>
              </a:rPr>
              <a:t> Android</a:t>
            </a: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Guías de estilo: </a:t>
            </a:r>
            <a:r>
              <a:rPr lang="es-ES" sz="2800" dirty="0">
                <a:solidFill>
                  <a:schemeClr val="tx1"/>
                </a:solidFill>
                <a:latin typeface="Calibri" panose="020F0502020204030204" pitchFamily="34" charset="0"/>
                <a:cs typeface="Calibri" panose="020F0502020204030204" pitchFamily="34" charset="0"/>
                <a:hlinkClick r:id="rId3"/>
              </a:rPr>
              <a:t>Material </a:t>
            </a:r>
            <a:r>
              <a:rPr lang="es-ES" sz="2800" dirty="0" err="1">
                <a:solidFill>
                  <a:schemeClr val="tx1"/>
                </a:solidFill>
                <a:latin typeface="Calibri" panose="020F0502020204030204" pitchFamily="34" charset="0"/>
                <a:cs typeface="Calibri" panose="020F0502020204030204" pitchFamily="34" charset="0"/>
                <a:hlinkClick r:id="rId3"/>
              </a:rPr>
              <a:t>Design</a:t>
            </a: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1703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Creación de componentes propios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Como se ha visto previamente, en los componentes </a:t>
            </a:r>
            <a:r>
              <a:rPr lang="es-ES" sz="2000" dirty="0" err="1">
                <a:solidFill>
                  <a:schemeClr val="tx1"/>
                </a:solidFill>
                <a:latin typeface="Calibri" panose="020F0502020204030204" pitchFamily="34" charset="0"/>
                <a:cs typeface="Calibri" panose="020F0502020204030204" pitchFamily="34" charset="0"/>
              </a:rPr>
              <a:t>Jetpack</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Compose</a:t>
            </a:r>
            <a:r>
              <a:rPr lang="es-ES" sz="2000" dirty="0">
                <a:solidFill>
                  <a:schemeClr val="tx1"/>
                </a:solidFill>
                <a:latin typeface="Calibri" panose="020F0502020204030204" pitchFamily="34" charset="0"/>
                <a:cs typeface="Calibri" panose="020F0502020204030204" pitchFamily="34" charset="0"/>
              </a:rPr>
              <a:t> se puede utilizar el parámetro </a:t>
            </a:r>
            <a:r>
              <a:rPr lang="es-ES" sz="2000" b="1" dirty="0" err="1">
                <a:solidFill>
                  <a:schemeClr val="tx1"/>
                </a:solidFill>
                <a:latin typeface="Calibri" panose="020F0502020204030204" pitchFamily="34" charset="0"/>
                <a:cs typeface="Calibri" panose="020F0502020204030204" pitchFamily="34" charset="0"/>
              </a:rPr>
              <a:t>modifier</a:t>
            </a:r>
            <a:r>
              <a:rPr lang="es-ES" sz="2000" dirty="0">
                <a:solidFill>
                  <a:schemeClr val="tx1"/>
                </a:solidFill>
                <a:latin typeface="Calibri" panose="020F0502020204030204" pitchFamily="34" charset="0"/>
                <a:cs typeface="Calibri" panose="020F0502020204030204" pitchFamily="34" charset="0"/>
              </a:rPr>
              <a:t> para realizar modificaciones.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Al crear un componente como </a:t>
            </a:r>
            <a:r>
              <a:rPr lang="es-ES" sz="2000" b="1" dirty="0">
                <a:solidFill>
                  <a:schemeClr val="tx1"/>
                </a:solidFill>
                <a:latin typeface="Calibri" panose="020F0502020204030204" pitchFamily="34" charset="0"/>
                <a:cs typeface="Calibri" panose="020F0502020204030204" pitchFamily="34" charset="0"/>
              </a:rPr>
              <a:t>extensión</a:t>
            </a:r>
            <a:r>
              <a:rPr lang="es-ES" sz="2000" dirty="0">
                <a:solidFill>
                  <a:schemeClr val="tx1"/>
                </a:solidFill>
                <a:latin typeface="Calibri" panose="020F0502020204030204" pitchFamily="34" charset="0"/>
                <a:cs typeface="Calibri" panose="020F0502020204030204" pitchFamily="34" charset="0"/>
              </a:rPr>
              <a:t> de otro, se puede definir para que reciba un </a:t>
            </a:r>
            <a:r>
              <a:rPr lang="es-ES" sz="2000" dirty="0" err="1">
                <a:solidFill>
                  <a:schemeClr val="tx1"/>
                </a:solidFill>
                <a:latin typeface="Calibri" panose="020F0502020204030204" pitchFamily="34" charset="0"/>
                <a:cs typeface="Calibri" panose="020F0502020204030204" pitchFamily="34" charset="0"/>
              </a:rPr>
              <a:t>modifier</a:t>
            </a:r>
            <a:r>
              <a:rPr lang="es-ES" sz="2000" dirty="0">
                <a:solidFill>
                  <a:schemeClr val="tx1"/>
                </a:solidFill>
                <a:latin typeface="Calibri" panose="020F0502020204030204" pitchFamily="34" charset="0"/>
                <a:cs typeface="Calibri" panose="020F0502020204030204" pitchFamily="34" charset="0"/>
              </a:rPr>
              <a:t> como parámetro para poder aplicarlo en el componente que se está extendiendo.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Además se puede </a:t>
            </a:r>
            <a:r>
              <a:rPr lang="es-ES" sz="2000" b="1" dirty="0">
                <a:solidFill>
                  <a:schemeClr val="tx1"/>
                </a:solidFill>
                <a:latin typeface="Calibri" panose="020F0502020204030204" pitchFamily="34" charset="0"/>
                <a:cs typeface="Calibri" panose="020F0502020204030204" pitchFamily="34" charset="0"/>
              </a:rPr>
              <a:t>combinar el </a:t>
            </a:r>
            <a:r>
              <a:rPr lang="es-ES" sz="2000" b="1" dirty="0" err="1">
                <a:solidFill>
                  <a:schemeClr val="tx1"/>
                </a:solidFill>
                <a:latin typeface="Calibri" panose="020F0502020204030204" pitchFamily="34" charset="0"/>
                <a:cs typeface="Calibri" panose="020F0502020204030204" pitchFamily="34" charset="0"/>
              </a:rPr>
              <a:t>Modifier</a:t>
            </a:r>
            <a:r>
              <a:rPr lang="es-ES" sz="2000" b="1"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rPr>
              <a:t>que reciba como parámetro con el que se define dentro mediante el método </a:t>
            </a:r>
            <a:r>
              <a:rPr lang="es-ES" sz="2000" b="1" dirty="0" err="1">
                <a:solidFill>
                  <a:schemeClr val="tx1"/>
                </a:solidFill>
                <a:latin typeface="Calibri" panose="020F0502020204030204" pitchFamily="34" charset="0"/>
                <a:cs typeface="Calibri" panose="020F0502020204030204" pitchFamily="34" charset="0"/>
              </a:rPr>
              <a:t>then</a:t>
            </a:r>
            <a:r>
              <a:rPr lang="es-ES" sz="2000" dirty="0">
                <a:solidFill>
                  <a:schemeClr val="tx1"/>
                </a:solidFill>
                <a:latin typeface="Calibri" panose="020F0502020204030204" pitchFamily="34" charset="0"/>
                <a:cs typeface="Calibri" panose="020F0502020204030204" pitchFamily="34" charset="0"/>
              </a:rPr>
              <a:t>. El lugar donde se llame a </a:t>
            </a:r>
            <a:r>
              <a:rPr lang="es-ES" sz="2000" b="1" dirty="0" err="1">
                <a:solidFill>
                  <a:schemeClr val="tx1"/>
                </a:solidFill>
                <a:latin typeface="Calibri" panose="020F0502020204030204" pitchFamily="34" charset="0"/>
                <a:cs typeface="Calibri" panose="020F0502020204030204" pitchFamily="34" charset="0"/>
              </a:rPr>
              <a:t>then</a:t>
            </a:r>
            <a:r>
              <a:rPr lang="es-ES" sz="2000" dirty="0">
                <a:solidFill>
                  <a:schemeClr val="tx1"/>
                </a:solidFill>
                <a:latin typeface="Calibri" panose="020F0502020204030204" pitchFamily="34" charset="0"/>
                <a:cs typeface="Calibri" panose="020F0502020204030204" pitchFamily="34" charset="0"/>
              </a:rPr>
              <a:t> cambiará el comportamiento.</a:t>
            </a:r>
          </a:p>
        </p:txBody>
      </p:sp>
      <p:pic>
        <p:nvPicPr>
          <p:cNvPr id="14" name="Imagen 13">
            <a:extLst>
              <a:ext uri="{FF2B5EF4-FFF2-40B4-BE49-F238E27FC236}">
                <a16:creationId xmlns:a16="http://schemas.microsoft.com/office/drawing/2014/main" id="{4FE65469-3642-4CE8-9244-129007AA0A19}"/>
              </a:ext>
            </a:extLst>
          </p:cNvPr>
          <p:cNvPicPr>
            <a:picLocks noChangeAspect="1"/>
          </p:cNvPicPr>
          <p:nvPr/>
        </p:nvPicPr>
        <p:blipFill>
          <a:blip r:embed="rId2"/>
          <a:stretch>
            <a:fillRect/>
          </a:stretch>
        </p:blipFill>
        <p:spPr>
          <a:xfrm>
            <a:off x="4594550" y="3821708"/>
            <a:ext cx="3002899" cy="2724748"/>
          </a:xfrm>
          <a:prstGeom prst="rect">
            <a:avLst/>
          </a:prstGeom>
          <a:noFill/>
          <a:ln w="57150">
            <a:solidFill>
              <a:schemeClr val="accent2"/>
            </a:solidFill>
          </a:ln>
        </p:spPr>
      </p:pic>
      <p:pic>
        <p:nvPicPr>
          <p:cNvPr id="15" name="Imagen 14">
            <a:extLst>
              <a:ext uri="{FF2B5EF4-FFF2-40B4-BE49-F238E27FC236}">
                <a16:creationId xmlns:a16="http://schemas.microsoft.com/office/drawing/2014/main" id="{56907EFE-8475-4DAF-B429-02A776515A38}"/>
              </a:ext>
            </a:extLst>
          </p:cNvPr>
          <p:cNvPicPr>
            <a:picLocks noChangeAspect="1"/>
          </p:cNvPicPr>
          <p:nvPr/>
        </p:nvPicPr>
        <p:blipFill rotWithShape="1">
          <a:blip r:embed="rId3"/>
          <a:srcRect l="232" r="1"/>
          <a:stretch/>
        </p:blipFill>
        <p:spPr>
          <a:xfrm>
            <a:off x="885241" y="4189291"/>
            <a:ext cx="3002900" cy="1989580"/>
          </a:xfrm>
          <a:prstGeom prst="rect">
            <a:avLst/>
          </a:prstGeom>
          <a:noFill/>
          <a:ln w="57150">
            <a:solidFill>
              <a:schemeClr val="accent2"/>
            </a:solidFill>
          </a:ln>
        </p:spPr>
      </p:pic>
      <p:pic>
        <p:nvPicPr>
          <p:cNvPr id="19" name="Imagen 18">
            <a:extLst>
              <a:ext uri="{FF2B5EF4-FFF2-40B4-BE49-F238E27FC236}">
                <a16:creationId xmlns:a16="http://schemas.microsoft.com/office/drawing/2014/main" id="{04665D7B-06EF-4B94-B53E-97FCE4DF1A2D}"/>
              </a:ext>
            </a:extLst>
          </p:cNvPr>
          <p:cNvPicPr>
            <a:picLocks noChangeAspect="1"/>
          </p:cNvPicPr>
          <p:nvPr/>
        </p:nvPicPr>
        <p:blipFill>
          <a:blip r:embed="rId4"/>
          <a:stretch>
            <a:fillRect/>
          </a:stretch>
        </p:blipFill>
        <p:spPr>
          <a:xfrm>
            <a:off x="8303858" y="4734136"/>
            <a:ext cx="2473075" cy="899889"/>
          </a:xfrm>
          <a:prstGeom prst="rect">
            <a:avLst/>
          </a:prstGeom>
          <a:noFill/>
          <a:ln w="57150">
            <a:solidFill>
              <a:schemeClr val="accent2"/>
            </a:solidFill>
          </a:ln>
        </p:spPr>
      </p:pic>
      <p:cxnSp>
        <p:nvCxnSpPr>
          <p:cNvPr id="20" name="Conector recto de flecha 19">
            <a:extLst>
              <a:ext uri="{FF2B5EF4-FFF2-40B4-BE49-F238E27FC236}">
                <a16:creationId xmlns:a16="http://schemas.microsoft.com/office/drawing/2014/main" id="{181BA16B-2143-4F32-962D-95B697EE1963}"/>
              </a:ext>
            </a:extLst>
          </p:cNvPr>
          <p:cNvCxnSpPr>
            <a:cxnSpLocks/>
          </p:cNvCxnSpPr>
          <p:nvPr/>
        </p:nvCxnSpPr>
        <p:spPr>
          <a:xfrm flipH="1" flipV="1">
            <a:off x="5878986" y="6174384"/>
            <a:ext cx="1126636" cy="27197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 name="Conector recto de flecha 21">
            <a:extLst>
              <a:ext uri="{FF2B5EF4-FFF2-40B4-BE49-F238E27FC236}">
                <a16:creationId xmlns:a16="http://schemas.microsoft.com/office/drawing/2014/main" id="{B15CFB48-BFC7-4D71-98A2-BAA55721735E}"/>
              </a:ext>
            </a:extLst>
          </p:cNvPr>
          <p:cNvCxnSpPr>
            <a:cxnSpLocks/>
          </p:cNvCxnSpPr>
          <p:nvPr/>
        </p:nvCxnSpPr>
        <p:spPr>
          <a:xfrm>
            <a:off x="7752184" y="5198250"/>
            <a:ext cx="425659"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ector recto de flecha 24">
            <a:extLst>
              <a:ext uri="{FF2B5EF4-FFF2-40B4-BE49-F238E27FC236}">
                <a16:creationId xmlns:a16="http://schemas.microsoft.com/office/drawing/2014/main" id="{586BF7D8-CCE8-406A-A0B4-B716C869E531}"/>
              </a:ext>
            </a:extLst>
          </p:cNvPr>
          <p:cNvCxnSpPr>
            <a:cxnSpLocks/>
          </p:cNvCxnSpPr>
          <p:nvPr/>
        </p:nvCxnSpPr>
        <p:spPr>
          <a:xfrm flipH="1" flipV="1">
            <a:off x="6307604" y="4253383"/>
            <a:ext cx="928424" cy="74124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128817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Creación de componentes propios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También se puede indicar que si se recibe un </a:t>
            </a:r>
            <a:r>
              <a:rPr lang="es-ES" sz="2800"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 se cargue ese y si no se recibe se cargue uno interno. </a:t>
            </a:r>
          </a:p>
        </p:txBody>
      </p:sp>
      <p:pic>
        <p:nvPicPr>
          <p:cNvPr id="3" name="Imagen 2">
            <a:extLst>
              <a:ext uri="{FF2B5EF4-FFF2-40B4-BE49-F238E27FC236}">
                <a16:creationId xmlns:a16="http://schemas.microsoft.com/office/drawing/2014/main" id="{95AB1AA7-395F-4F97-BF79-4AE42941AB91}"/>
              </a:ext>
            </a:extLst>
          </p:cNvPr>
          <p:cNvPicPr>
            <a:picLocks noChangeAspect="1"/>
          </p:cNvPicPr>
          <p:nvPr/>
        </p:nvPicPr>
        <p:blipFill>
          <a:blip r:embed="rId2"/>
          <a:stretch>
            <a:fillRect/>
          </a:stretch>
        </p:blipFill>
        <p:spPr>
          <a:xfrm>
            <a:off x="3133311" y="2636912"/>
            <a:ext cx="5925377" cy="3505689"/>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F59A2888-9264-464E-A4FD-850491A34DC7}"/>
              </a:ext>
            </a:extLst>
          </p:cNvPr>
          <p:cNvCxnSpPr>
            <a:cxnSpLocks/>
          </p:cNvCxnSpPr>
          <p:nvPr/>
        </p:nvCxnSpPr>
        <p:spPr>
          <a:xfrm flipV="1">
            <a:off x="2423592" y="5540058"/>
            <a:ext cx="1323078" cy="15602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9D981D11-5A05-43AD-917D-B873C822655A}"/>
              </a:ext>
            </a:extLst>
          </p:cNvPr>
          <p:cNvCxnSpPr>
            <a:cxnSpLocks/>
          </p:cNvCxnSpPr>
          <p:nvPr/>
        </p:nvCxnSpPr>
        <p:spPr>
          <a:xfrm flipV="1">
            <a:off x="2180524" y="3861915"/>
            <a:ext cx="1323078" cy="15602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F9272DFD-FB5E-41B9-BCD8-8691D0899CDE}"/>
              </a:ext>
            </a:extLst>
          </p:cNvPr>
          <p:cNvCxnSpPr>
            <a:cxnSpLocks/>
          </p:cNvCxnSpPr>
          <p:nvPr/>
        </p:nvCxnSpPr>
        <p:spPr>
          <a:xfrm flipV="1">
            <a:off x="2136154" y="3458730"/>
            <a:ext cx="1323078" cy="15602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76843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Creación de componentes propios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componentes propios permiten dividir el código para que esté más organizado.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componentes propios: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Deben </a:t>
            </a:r>
            <a:r>
              <a:rPr lang="es-ES" sz="2800" b="1" dirty="0">
                <a:solidFill>
                  <a:schemeClr val="tx1"/>
                </a:solidFill>
                <a:latin typeface="Calibri" panose="020F0502020204030204" pitchFamily="34" charset="0"/>
                <a:cs typeface="Calibri" panose="020F0502020204030204" pitchFamily="34" charset="0"/>
              </a:rPr>
              <a:t>ser lo más pequeños posible</a:t>
            </a:r>
            <a:r>
              <a:rPr lang="es-ES" sz="2800" dirty="0">
                <a:solidFill>
                  <a:schemeClr val="tx1"/>
                </a:solidFill>
                <a:latin typeface="Calibri" panose="020F0502020204030204" pitchFamily="34" charset="0"/>
                <a:cs typeface="Calibri" panose="020F0502020204030204" pitchFamily="34" charset="0"/>
              </a:rPr>
              <a:t>.</a:t>
            </a:r>
          </a:p>
          <a:p>
            <a:pPr marL="324000" lvl="1"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Como las funciones/métodos que deben tener una única función.</a:t>
            </a:r>
          </a:p>
          <a:p>
            <a:pPr marL="324000" lvl="1"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Deben </a:t>
            </a:r>
            <a:r>
              <a:rPr lang="es-ES" sz="2800" b="1" dirty="0">
                <a:solidFill>
                  <a:schemeClr val="tx1"/>
                </a:solidFill>
                <a:latin typeface="Calibri" panose="020F0502020204030204" pitchFamily="34" charset="0"/>
                <a:cs typeface="Calibri" panose="020F0502020204030204" pitchFamily="34" charset="0"/>
              </a:rPr>
              <a:t>tener nombres semánticos</a:t>
            </a:r>
            <a:r>
              <a:rPr lang="es-ES" sz="2800" dirty="0">
                <a:solidFill>
                  <a:schemeClr val="tx1"/>
                </a:solidFill>
                <a:latin typeface="Calibri" panose="020F0502020204030204" pitchFamily="34" charset="0"/>
                <a:cs typeface="Calibri" panose="020F0502020204030204" pitchFamily="34" charset="0"/>
              </a:rPr>
              <a:t>.</a:t>
            </a:r>
          </a:p>
          <a:p>
            <a:pPr marL="324000" lvl="1"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De esta manera serán auto explicativos y cualquier persona que lea el 		código sabrá la función del componente.</a:t>
            </a:r>
          </a:p>
        </p:txBody>
      </p:sp>
    </p:spTree>
    <p:extLst>
      <p:ext uri="{BB962C8B-B14F-4D97-AF65-F5344CB8AC3E}">
        <p14:creationId xmlns:p14="http://schemas.microsoft.com/office/powerpoint/2010/main" val="2380742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Los componentes </a:t>
            </a:r>
            <a:r>
              <a:rPr lang="es-ES" sz="2600" b="1" dirty="0">
                <a:solidFill>
                  <a:schemeClr val="tx1"/>
                </a:solidFill>
                <a:latin typeface="Calibri" panose="020F0502020204030204" pitchFamily="34" charset="0"/>
                <a:cs typeface="Calibri" panose="020F0502020204030204" pitchFamily="34" charset="0"/>
              </a:rPr>
              <a:t>Text</a:t>
            </a:r>
            <a:r>
              <a:rPr lang="es-ES" sz="2600" dirty="0">
                <a:solidFill>
                  <a:schemeClr val="tx1"/>
                </a:solidFill>
                <a:latin typeface="Calibri" panose="020F0502020204030204" pitchFamily="34" charset="0"/>
                <a:cs typeface="Calibri" panose="020F0502020204030204" pitchFamily="34" charset="0"/>
              </a:rPr>
              <a:t> y </a:t>
            </a:r>
            <a:r>
              <a:rPr lang="es-ES" sz="2600" b="1" dirty="0" err="1">
                <a:solidFill>
                  <a:schemeClr val="tx1"/>
                </a:solidFill>
                <a:latin typeface="Calibri" panose="020F0502020204030204" pitchFamily="34" charset="0"/>
                <a:cs typeface="Calibri" panose="020F0502020204030204" pitchFamily="34" charset="0"/>
              </a:rPr>
              <a:t>BasicText</a:t>
            </a:r>
            <a:r>
              <a:rPr lang="es-ES" sz="2600" dirty="0">
                <a:solidFill>
                  <a:schemeClr val="tx1"/>
                </a:solidFill>
                <a:latin typeface="Calibri" panose="020F0502020204030204" pitchFamily="34" charset="0"/>
                <a:cs typeface="Calibri" panose="020F0502020204030204" pitchFamily="34" charset="0"/>
              </a:rPr>
              <a:t> permiten mostrar una cadena de texto en la interfaz.</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La diferencia es que </a:t>
            </a:r>
            <a:r>
              <a:rPr lang="es-ES" sz="2600" b="1" dirty="0">
                <a:solidFill>
                  <a:schemeClr val="tx1"/>
                </a:solidFill>
                <a:latin typeface="Calibri" panose="020F0502020204030204" pitchFamily="34" charset="0"/>
                <a:cs typeface="Calibri" panose="020F0502020204030204" pitchFamily="34" charset="0"/>
              </a:rPr>
              <a:t>Text utiliza los principios de Material </a:t>
            </a:r>
            <a:r>
              <a:rPr lang="es-ES" sz="2600" dirty="0">
                <a:solidFill>
                  <a:schemeClr val="tx1"/>
                </a:solidFill>
                <a:latin typeface="Calibri" panose="020F0502020204030204" pitchFamily="34" charset="0"/>
                <a:cs typeface="Calibri" panose="020F0502020204030204" pitchFamily="34" charset="0"/>
              </a:rPr>
              <a:t>y </a:t>
            </a:r>
            <a:r>
              <a:rPr lang="es-ES" sz="2600" dirty="0" err="1">
                <a:solidFill>
                  <a:schemeClr val="tx1"/>
                </a:solidFill>
                <a:latin typeface="Calibri" panose="020F0502020204030204" pitchFamily="34" charset="0"/>
                <a:cs typeface="Calibri" panose="020F0502020204030204" pitchFamily="34" charset="0"/>
              </a:rPr>
              <a:t>BasicText</a:t>
            </a:r>
            <a:r>
              <a:rPr lang="es-ES" sz="2600" dirty="0">
                <a:solidFill>
                  <a:schemeClr val="tx1"/>
                </a:solidFill>
                <a:latin typeface="Calibri" panose="020F0502020204030204" pitchFamily="34" charset="0"/>
                <a:cs typeface="Calibri" panose="020F0502020204030204" pitchFamily="34" charset="0"/>
              </a:rPr>
              <a:t> no.</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Su uso básico ya se ha estudiado en clase y es el siguiente:</a:t>
            </a:r>
          </a:p>
        </p:txBody>
      </p:sp>
      <p:pic>
        <p:nvPicPr>
          <p:cNvPr id="2" name="Imagen 1">
            <a:extLst>
              <a:ext uri="{FF2B5EF4-FFF2-40B4-BE49-F238E27FC236}">
                <a16:creationId xmlns:a16="http://schemas.microsoft.com/office/drawing/2014/main" id="{8820CBF2-1905-485C-9EA4-0D71DDBDBC6A}"/>
              </a:ext>
            </a:extLst>
          </p:cNvPr>
          <p:cNvPicPr>
            <a:picLocks noChangeAspect="1"/>
          </p:cNvPicPr>
          <p:nvPr/>
        </p:nvPicPr>
        <p:blipFill>
          <a:blip r:embed="rId2"/>
          <a:stretch>
            <a:fillRect/>
          </a:stretch>
        </p:blipFill>
        <p:spPr>
          <a:xfrm>
            <a:off x="3076029" y="4149080"/>
            <a:ext cx="6039941" cy="1152128"/>
          </a:xfrm>
          <a:prstGeom prst="rect">
            <a:avLst/>
          </a:prstGeom>
          <a:noFill/>
          <a:ln w="57150">
            <a:solidFill>
              <a:schemeClr val="accent2"/>
            </a:solidFill>
          </a:ln>
        </p:spPr>
      </p:pic>
    </p:spTree>
    <p:extLst>
      <p:ext uri="{BB962C8B-B14F-4D97-AF65-F5344CB8AC3E}">
        <p14:creationId xmlns:p14="http://schemas.microsoft.com/office/powerpoint/2010/main" val="3329349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Es importante </a:t>
            </a:r>
            <a:r>
              <a:rPr lang="es-ES" sz="2400" b="1" dirty="0">
                <a:solidFill>
                  <a:schemeClr val="tx1"/>
                </a:solidFill>
                <a:latin typeface="Calibri" panose="020F0502020204030204" pitchFamily="34" charset="0"/>
                <a:cs typeface="Calibri" panose="020F0502020204030204" pitchFamily="34" charset="0"/>
              </a:rPr>
              <a:t>conocer el funcionamiento de los componentes </a:t>
            </a:r>
            <a:r>
              <a:rPr lang="es-ES" sz="2400" dirty="0">
                <a:solidFill>
                  <a:schemeClr val="tx1"/>
                </a:solidFill>
                <a:latin typeface="Calibri" panose="020F0502020204030204" pitchFamily="34" charset="0"/>
                <a:cs typeface="Calibri" panose="020F0502020204030204" pitchFamily="34" charset="0"/>
              </a:rPr>
              <a:t>de Jetpack Compose, se pulsa la tecla </a:t>
            </a:r>
            <a:r>
              <a:rPr lang="es-ES" sz="2400" b="1" dirty="0">
                <a:solidFill>
                  <a:schemeClr val="tx1"/>
                </a:solidFill>
                <a:latin typeface="Calibri" panose="020F0502020204030204" pitchFamily="34" charset="0"/>
                <a:cs typeface="Calibri" panose="020F0502020204030204" pitchFamily="34" charset="0"/>
              </a:rPr>
              <a:t>CTRL y sin soltar se hace clic izquierdo </a:t>
            </a:r>
            <a:r>
              <a:rPr lang="es-ES" sz="2400" dirty="0">
                <a:solidFill>
                  <a:schemeClr val="tx1"/>
                </a:solidFill>
                <a:latin typeface="Calibri" panose="020F0502020204030204" pitchFamily="34" charset="0"/>
                <a:cs typeface="Calibri" panose="020F0502020204030204" pitchFamily="34" charset="0"/>
              </a:rPr>
              <a:t>sobre el nombre de la clase.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También funciona teniendo el cursor en el nombre y pulsado CTRL+B.</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De esta manera se abre en Android Studio el código del componente clicado.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Esta acción se puede hacer con cualquier clase, función, objeto…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Dejando el ratón encima del nombre aparece una ventana modal con la misma información.</a:t>
            </a:r>
          </a:p>
        </p:txBody>
      </p:sp>
      <p:pic>
        <p:nvPicPr>
          <p:cNvPr id="2" name="Imagen 1">
            <a:extLst>
              <a:ext uri="{FF2B5EF4-FFF2-40B4-BE49-F238E27FC236}">
                <a16:creationId xmlns:a16="http://schemas.microsoft.com/office/drawing/2014/main" id="{8820CBF2-1905-485C-9EA4-0D71DDBDBC6A}"/>
              </a:ext>
            </a:extLst>
          </p:cNvPr>
          <p:cNvPicPr>
            <a:picLocks noChangeAspect="1"/>
          </p:cNvPicPr>
          <p:nvPr/>
        </p:nvPicPr>
        <p:blipFill>
          <a:blip r:embed="rId2"/>
          <a:stretch>
            <a:fillRect/>
          </a:stretch>
        </p:blipFill>
        <p:spPr>
          <a:xfrm>
            <a:off x="2085189" y="2996952"/>
            <a:ext cx="3296110" cy="628738"/>
          </a:xfrm>
          <a:prstGeom prst="rect">
            <a:avLst/>
          </a:prstGeom>
          <a:noFill/>
          <a:ln w="57150">
            <a:solidFill>
              <a:schemeClr val="accent2"/>
            </a:solidFill>
          </a:ln>
        </p:spPr>
      </p:pic>
      <p:pic>
        <p:nvPicPr>
          <p:cNvPr id="3" name="Imagen 2">
            <a:extLst>
              <a:ext uri="{FF2B5EF4-FFF2-40B4-BE49-F238E27FC236}">
                <a16:creationId xmlns:a16="http://schemas.microsoft.com/office/drawing/2014/main" id="{016D6CDF-F458-4323-9A54-047C992B860C}"/>
              </a:ext>
            </a:extLst>
          </p:cNvPr>
          <p:cNvPicPr>
            <a:picLocks noChangeAspect="1"/>
          </p:cNvPicPr>
          <p:nvPr/>
        </p:nvPicPr>
        <p:blipFill rotWithShape="1">
          <a:blip r:embed="rId3"/>
          <a:srcRect r="1425" b="2230"/>
          <a:stretch/>
        </p:blipFill>
        <p:spPr>
          <a:xfrm>
            <a:off x="6810702" y="2996952"/>
            <a:ext cx="3296110" cy="624029"/>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3AB4580A-3E54-4B70-AF54-6B770160DEE0}"/>
              </a:ext>
            </a:extLst>
          </p:cNvPr>
          <p:cNvCxnSpPr>
            <a:cxnSpLocks/>
          </p:cNvCxnSpPr>
          <p:nvPr/>
        </p:nvCxnSpPr>
        <p:spPr>
          <a:xfrm>
            <a:off x="5567644" y="3324868"/>
            <a:ext cx="1427907"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82018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Todas las funciones disponen de documentación </a:t>
            </a:r>
            <a:r>
              <a:rPr lang="es-ES" sz="2000" dirty="0" err="1">
                <a:solidFill>
                  <a:schemeClr val="tx1"/>
                </a:solidFill>
                <a:latin typeface="Calibri" panose="020F0502020204030204" pitchFamily="34" charset="0"/>
                <a:cs typeface="Calibri" panose="020F0502020204030204" pitchFamily="34" charset="0"/>
              </a:rPr>
              <a:t>KotlinDoc</a:t>
            </a:r>
            <a:r>
              <a:rPr lang="es-ES" sz="2000" dirty="0">
                <a:solidFill>
                  <a:schemeClr val="tx1"/>
                </a:solidFill>
                <a:latin typeface="Calibri" panose="020F0502020204030204" pitchFamily="34" charset="0"/>
                <a:cs typeface="Calibri" panose="020F0502020204030204" pitchFamily="34" charset="0"/>
              </a:rPr>
              <a:t> donde se explican los parámetros que aceptan:</a:t>
            </a:r>
          </a:p>
        </p:txBody>
      </p:sp>
      <p:pic>
        <p:nvPicPr>
          <p:cNvPr id="7" name="Imagen 6">
            <a:extLst>
              <a:ext uri="{FF2B5EF4-FFF2-40B4-BE49-F238E27FC236}">
                <a16:creationId xmlns:a16="http://schemas.microsoft.com/office/drawing/2014/main" id="{09668992-453A-48B9-8C3A-EF9E56B6467E}"/>
              </a:ext>
            </a:extLst>
          </p:cNvPr>
          <p:cNvPicPr>
            <a:picLocks noChangeAspect="1"/>
          </p:cNvPicPr>
          <p:nvPr/>
        </p:nvPicPr>
        <p:blipFill>
          <a:blip r:embed="rId2"/>
          <a:stretch>
            <a:fillRect/>
          </a:stretch>
        </p:blipFill>
        <p:spPr>
          <a:xfrm>
            <a:off x="1947967" y="1622568"/>
            <a:ext cx="4389223" cy="4923888"/>
          </a:xfrm>
          <a:prstGeom prst="rect">
            <a:avLst/>
          </a:prstGeom>
          <a:noFill/>
          <a:ln w="57150">
            <a:solidFill>
              <a:schemeClr val="accent2"/>
            </a:solidFill>
          </a:ln>
        </p:spPr>
      </p:pic>
      <p:pic>
        <p:nvPicPr>
          <p:cNvPr id="8" name="Imagen 7">
            <a:extLst>
              <a:ext uri="{FF2B5EF4-FFF2-40B4-BE49-F238E27FC236}">
                <a16:creationId xmlns:a16="http://schemas.microsoft.com/office/drawing/2014/main" id="{488A8B1A-2050-455D-9D30-BA80EE4AE4CE}"/>
              </a:ext>
            </a:extLst>
          </p:cNvPr>
          <p:cNvPicPr>
            <a:picLocks noChangeAspect="1"/>
          </p:cNvPicPr>
          <p:nvPr/>
        </p:nvPicPr>
        <p:blipFill>
          <a:blip r:embed="rId3"/>
          <a:stretch>
            <a:fillRect/>
          </a:stretch>
        </p:blipFill>
        <p:spPr>
          <a:xfrm>
            <a:off x="6759623" y="1622568"/>
            <a:ext cx="3559940" cy="4923888"/>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1C753099-30C2-4964-9A2E-18A7D70E1531}"/>
              </a:ext>
            </a:extLst>
          </p:cNvPr>
          <p:cNvCxnSpPr>
            <a:cxnSpLocks/>
          </p:cNvCxnSpPr>
          <p:nvPr/>
        </p:nvCxnSpPr>
        <p:spPr>
          <a:xfrm flipV="1">
            <a:off x="911424" y="3717032"/>
            <a:ext cx="1224136" cy="144016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74280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7017517"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Al usar los componentes de </a:t>
            </a:r>
            <a:r>
              <a:rPr lang="es-ES" sz="2400" dirty="0" err="1">
                <a:solidFill>
                  <a:schemeClr val="tx1"/>
                </a:solidFill>
                <a:latin typeface="Calibri" panose="020F0502020204030204" pitchFamily="34" charset="0"/>
                <a:cs typeface="Calibri" panose="020F0502020204030204" pitchFamily="34" charset="0"/>
              </a:rPr>
              <a:t>Jetpack</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Compose</a:t>
            </a:r>
            <a:r>
              <a:rPr lang="es-ES" sz="2400" dirty="0">
                <a:solidFill>
                  <a:schemeClr val="tx1"/>
                </a:solidFill>
                <a:latin typeface="Calibri" panose="020F0502020204030204" pitchFamily="34" charset="0"/>
                <a:cs typeface="Calibri" panose="020F0502020204030204" pitchFamily="34" charset="0"/>
              </a:rPr>
              <a:t>, como sucede con cualquier clase que no sea propia, se debe conocer qué parámetros tiene y cómo funcionan.</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Por ejemplo:</a:t>
            </a:r>
          </a:p>
          <a:p>
            <a:pPr>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text</a:t>
            </a:r>
            <a:r>
              <a:rPr lang="es-ES" sz="2400" dirty="0">
                <a:solidFill>
                  <a:schemeClr val="tx1"/>
                </a:solidFill>
                <a:latin typeface="Calibri" panose="020F0502020204030204" pitchFamily="34" charset="0"/>
                <a:cs typeface="Calibri" panose="020F0502020204030204" pitchFamily="34" charset="0"/>
              </a:rPr>
              <a:t> debe ser un </a:t>
            </a:r>
            <a:r>
              <a:rPr lang="es-ES" sz="2400" b="1" dirty="0">
                <a:solidFill>
                  <a:schemeClr val="tx1"/>
                </a:solidFill>
                <a:latin typeface="Calibri" panose="020F0502020204030204" pitchFamily="34" charset="0"/>
                <a:cs typeface="Calibri" panose="020F0502020204030204" pitchFamily="34" charset="0"/>
              </a:rPr>
              <a:t>objeto </a:t>
            </a:r>
            <a:r>
              <a:rPr lang="es-ES" sz="2400" b="1" dirty="0" err="1">
                <a:solidFill>
                  <a:schemeClr val="tx1"/>
                </a:solidFill>
                <a:latin typeface="Calibri" panose="020F0502020204030204" pitchFamily="34" charset="0"/>
                <a:cs typeface="Calibri" panose="020F0502020204030204" pitchFamily="34" charset="0"/>
              </a:rPr>
              <a:t>String</a:t>
            </a:r>
            <a:r>
              <a:rPr lang="es-ES" sz="2400" dirty="0">
                <a:solidFill>
                  <a:schemeClr val="tx1"/>
                </a:solidFill>
                <a:latin typeface="Calibri" panose="020F0502020204030204" pitchFamily="34" charset="0"/>
                <a:cs typeface="Calibri" panose="020F0502020204030204" pitchFamily="34" charset="0"/>
              </a:rPr>
              <a:t> y es </a:t>
            </a:r>
            <a:r>
              <a:rPr lang="es-ES" sz="2400" b="1" dirty="0">
                <a:solidFill>
                  <a:schemeClr val="tx1"/>
                </a:solidFill>
                <a:latin typeface="Calibri" panose="020F0502020204030204" pitchFamily="34" charset="0"/>
                <a:cs typeface="Calibri" panose="020F0502020204030204" pitchFamily="34" charset="0"/>
              </a:rPr>
              <a:t>obligatorio</a:t>
            </a:r>
            <a:r>
              <a:rPr lang="es-ES" sz="2400" dirty="0">
                <a:solidFill>
                  <a:schemeClr val="tx1"/>
                </a:solidFill>
                <a:latin typeface="Calibri" panose="020F0502020204030204" pitchFamily="34" charset="0"/>
                <a:cs typeface="Calibri" panose="020F0502020204030204" pitchFamily="34" charset="0"/>
              </a:rPr>
              <a:t>.</a:t>
            </a:r>
          </a:p>
          <a:p>
            <a:pPr>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modifier</a:t>
            </a:r>
            <a:r>
              <a:rPr lang="es-ES" sz="2400" dirty="0">
                <a:solidFill>
                  <a:schemeClr val="tx1"/>
                </a:solidFill>
                <a:latin typeface="Calibri" panose="020F0502020204030204" pitchFamily="34" charset="0"/>
                <a:cs typeface="Calibri" panose="020F0502020204030204" pitchFamily="34" charset="0"/>
              </a:rPr>
              <a:t> debe ser un </a:t>
            </a:r>
            <a:r>
              <a:rPr lang="es-ES" sz="2400" b="1" dirty="0">
                <a:solidFill>
                  <a:schemeClr val="tx1"/>
                </a:solidFill>
                <a:latin typeface="Calibri" panose="020F0502020204030204" pitchFamily="34" charset="0"/>
                <a:cs typeface="Calibri" panose="020F0502020204030204" pitchFamily="34" charset="0"/>
              </a:rPr>
              <a:t>objeto </a:t>
            </a:r>
            <a:r>
              <a:rPr lang="es-ES" sz="2400" b="1" dirty="0" err="1">
                <a:solidFill>
                  <a:schemeClr val="tx1"/>
                </a:solidFill>
                <a:latin typeface="Calibri" panose="020F0502020204030204" pitchFamily="34" charset="0"/>
                <a:cs typeface="Calibri" panose="020F0502020204030204" pitchFamily="34" charset="0"/>
              </a:rPr>
              <a:t>Modifier</a:t>
            </a:r>
            <a:r>
              <a:rPr lang="es-ES" sz="2400" dirty="0">
                <a:solidFill>
                  <a:schemeClr val="tx1"/>
                </a:solidFill>
                <a:latin typeface="Calibri" panose="020F0502020204030204" pitchFamily="34" charset="0"/>
                <a:cs typeface="Calibri" panose="020F0502020204030204" pitchFamily="34" charset="0"/>
              </a:rPr>
              <a:t>.</a:t>
            </a:r>
          </a:p>
          <a:p>
            <a:pPr>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fontWeight</a:t>
            </a:r>
            <a:r>
              <a:rPr lang="es-ES" sz="2400" dirty="0">
                <a:solidFill>
                  <a:schemeClr val="tx1"/>
                </a:solidFill>
                <a:latin typeface="Calibri" panose="020F0502020204030204" pitchFamily="34" charset="0"/>
                <a:cs typeface="Calibri" panose="020F0502020204030204" pitchFamily="34" charset="0"/>
              </a:rPr>
              <a:t> debe ser un </a:t>
            </a:r>
            <a:r>
              <a:rPr lang="es-ES" sz="2400" b="1" dirty="0">
                <a:solidFill>
                  <a:schemeClr val="tx1"/>
                </a:solidFill>
                <a:latin typeface="Calibri" panose="020F0502020204030204" pitchFamily="34" charset="0"/>
                <a:cs typeface="Calibri" panose="020F0502020204030204" pitchFamily="34" charset="0"/>
              </a:rPr>
              <a:t>objeto </a:t>
            </a:r>
            <a:r>
              <a:rPr lang="es-ES" sz="2400" b="1" dirty="0" err="1">
                <a:solidFill>
                  <a:schemeClr val="tx1"/>
                </a:solidFill>
                <a:latin typeface="Calibri" panose="020F0502020204030204" pitchFamily="34" charset="0"/>
                <a:cs typeface="Calibri" panose="020F0502020204030204" pitchFamily="34" charset="0"/>
              </a:rPr>
              <a:t>FontWeight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Navegando por los parámetros con CTRL+B se puede saber el tipo de dato que acepta. Esto también se puede consultar por internet en la documentación oficial.</a:t>
            </a:r>
          </a:p>
        </p:txBody>
      </p:sp>
      <p:pic>
        <p:nvPicPr>
          <p:cNvPr id="8" name="Imagen 7">
            <a:extLst>
              <a:ext uri="{FF2B5EF4-FFF2-40B4-BE49-F238E27FC236}">
                <a16:creationId xmlns:a16="http://schemas.microsoft.com/office/drawing/2014/main" id="{488A8B1A-2050-455D-9D30-BA80EE4AE4CE}"/>
              </a:ext>
            </a:extLst>
          </p:cNvPr>
          <p:cNvPicPr>
            <a:picLocks noChangeAspect="1"/>
          </p:cNvPicPr>
          <p:nvPr/>
        </p:nvPicPr>
        <p:blipFill rotWithShape="1">
          <a:blip r:embed="rId2"/>
          <a:srcRect t="2299" r="40360" b="61738"/>
          <a:stretch/>
        </p:blipFill>
        <p:spPr>
          <a:xfrm>
            <a:off x="7618503" y="2163288"/>
            <a:ext cx="4054854" cy="3381802"/>
          </a:xfrm>
          <a:prstGeom prst="rect">
            <a:avLst/>
          </a:prstGeom>
          <a:noFill/>
          <a:ln w="57150">
            <a:solidFill>
              <a:schemeClr val="accent2"/>
            </a:solidFill>
          </a:ln>
        </p:spPr>
      </p:pic>
    </p:spTree>
    <p:extLst>
      <p:ext uri="{BB962C8B-B14F-4D97-AF65-F5344CB8AC3E}">
        <p14:creationId xmlns:p14="http://schemas.microsoft.com/office/powerpoint/2010/main" val="123306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único </a:t>
            </a:r>
            <a:r>
              <a:rPr lang="es-ES" sz="2800" b="1" dirty="0">
                <a:solidFill>
                  <a:schemeClr val="tx1"/>
                </a:solidFill>
                <a:latin typeface="Calibri" panose="020F0502020204030204" pitchFamily="34" charset="0"/>
                <a:cs typeface="Calibri" panose="020F0502020204030204" pitchFamily="34" charset="0"/>
              </a:rPr>
              <a:t>parámetro obligatorio </a:t>
            </a:r>
            <a:r>
              <a:rPr lang="es-ES" sz="2800" dirty="0">
                <a:solidFill>
                  <a:schemeClr val="tx1"/>
                </a:solidFill>
                <a:latin typeface="Calibri" panose="020F0502020204030204" pitchFamily="34" charset="0"/>
                <a:cs typeface="Calibri" panose="020F0502020204030204" pitchFamily="34" charset="0"/>
              </a:rPr>
              <a:t>es </a:t>
            </a:r>
            <a:r>
              <a:rPr lang="es-ES" sz="2800" b="1" dirty="0" err="1">
                <a:solidFill>
                  <a:schemeClr val="tx1"/>
                </a:solidFill>
                <a:latin typeface="Calibri" panose="020F0502020204030204" pitchFamily="34" charset="0"/>
                <a:cs typeface="Calibri" panose="020F0502020204030204" pitchFamily="34" charset="0"/>
              </a:rPr>
              <a:t>text</a:t>
            </a:r>
            <a:r>
              <a:rPr lang="es-ES" sz="2800" dirty="0">
                <a:solidFill>
                  <a:schemeClr val="tx1"/>
                </a:solidFill>
                <a:latin typeface="Calibri" panose="020F0502020204030204" pitchFamily="34" charset="0"/>
                <a:cs typeface="Calibri" panose="020F0502020204030204" pitchFamily="34" charset="0"/>
              </a:rPr>
              <a:t> que será la cadena a mostrar.</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resto se pueden omitir (tienen asignado un valor por defecto).</a:t>
            </a:r>
          </a:p>
        </p:txBody>
      </p:sp>
      <p:pic>
        <p:nvPicPr>
          <p:cNvPr id="8" name="Imagen 7">
            <a:extLst>
              <a:ext uri="{FF2B5EF4-FFF2-40B4-BE49-F238E27FC236}">
                <a16:creationId xmlns:a16="http://schemas.microsoft.com/office/drawing/2014/main" id="{488A8B1A-2050-455D-9D30-BA80EE4AE4CE}"/>
              </a:ext>
            </a:extLst>
          </p:cNvPr>
          <p:cNvPicPr>
            <a:picLocks noChangeAspect="1"/>
          </p:cNvPicPr>
          <p:nvPr/>
        </p:nvPicPr>
        <p:blipFill rotWithShape="1">
          <a:blip r:embed="rId2"/>
          <a:srcRect r="43122" b="61738"/>
          <a:stretch/>
        </p:blipFill>
        <p:spPr>
          <a:xfrm>
            <a:off x="4122708" y="2706208"/>
            <a:ext cx="3946583" cy="3671999"/>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1C753099-30C2-4964-9A2E-18A7D70E1531}"/>
              </a:ext>
            </a:extLst>
          </p:cNvPr>
          <p:cNvCxnSpPr>
            <a:cxnSpLocks/>
          </p:cNvCxnSpPr>
          <p:nvPr/>
        </p:nvCxnSpPr>
        <p:spPr>
          <a:xfrm flipH="1">
            <a:off x="5375920" y="2852936"/>
            <a:ext cx="1512168" cy="36791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50505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llamada a la función Text, al usar el </a:t>
            </a:r>
            <a:r>
              <a:rPr lang="es-ES" sz="2800" b="1" dirty="0">
                <a:solidFill>
                  <a:schemeClr val="tx1"/>
                </a:solidFill>
                <a:latin typeface="Calibri" panose="020F0502020204030204" pitchFamily="34" charset="0"/>
                <a:cs typeface="Calibri" panose="020F0502020204030204" pitchFamily="34" charset="0"/>
              </a:rPr>
              <a:t>nombre en los parámetros</a:t>
            </a:r>
            <a:r>
              <a:rPr lang="es-ES" sz="2800" dirty="0">
                <a:solidFill>
                  <a:schemeClr val="tx1"/>
                </a:solidFill>
                <a:latin typeface="Calibri" panose="020F0502020204030204" pitchFamily="34" charset="0"/>
                <a:cs typeface="Calibri" panose="020F0502020204030204" pitchFamily="34" charset="0"/>
              </a:rPr>
              <a:t> como recomienda </a:t>
            </a:r>
            <a:r>
              <a:rPr lang="es-ES" sz="2800" dirty="0" err="1">
                <a:solidFill>
                  <a:schemeClr val="tx1"/>
                </a:solidFill>
                <a:latin typeface="Calibri" panose="020F0502020204030204" pitchFamily="34" charset="0"/>
                <a:cs typeface="Calibri" panose="020F0502020204030204" pitchFamily="34" charset="0"/>
              </a:rPr>
              <a:t>Kotlin</a:t>
            </a:r>
            <a:r>
              <a:rPr lang="es-ES" sz="2800" dirty="0">
                <a:solidFill>
                  <a:schemeClr val="tx1"/>
                </a:solidFill>
                <a:latin typeface="Calibri" panose="020F0502020204030204" pitchFamily="34" charset="0"/>
                <a:cs typeface="Calibri" panose="020F0502020204030204" pitchFamily="34" charset="0"/>
              </a:rPr>
              <a:t>, se pueden omitir parámetros y el orden de los parámetros se puede alterar.</a:t>
            </a:r>
          </a:p>
        </p:txBody>
      </p:sp>
      <p:pic>
        <p:nvPicPr>
          <p:cNvPr id="6" name="Imagen 5">
            <a:extLst>
              <a:ext uri="{FF2B5EF4-FFF2-40B4-BE49-F238E27FC236}">
                <a16:creationId xmlns:a16="http://schemas.microsoft.com/office/drawing/2014/main" id="{87C6EFED-01A6-4B60-A4CE-868DC52C17CB}"/>
              </a:ext>
            </a:extLst>
          </p:cNvPr>
          <p:cNvPicPr>
            <a:picLocks noChangeAspect="1"/>
          </p:cNvPicPr>
          <p:nvPr/>
        </p:nvPicPr>
        <p:blipFill rotWithShape="1">
          <a:blip r:embed="rId2"/>
          <a:srcRect t="202" r="45642" b="61458"/>
          <a:stretch/>
        </p:blipFill>
        <p:spPr>
          <a:xfrm>
            <a:off x="1447945" y="2663264"/>
            <a:ext cx="3919114" cy="3823319"/>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7D1BAB7E-D86D-4E7D-8B54-B7F8B111632B}"/>
              </a:ext>
            </a:extLst>
          </p:cNvPr>
          <p:cNvCxnSpPr>
            <a:cxnSpLocks/>
          </p:cNvCxnSpPr>
          <p:nvPr/>
        </p:nvCxnSpPr>
        <p:spPr>
          <a:xfrm>
            <a:off x="5619087" y="4574922"/>
            <a:ext cx="1052977"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F4060F06-C12B-4664-A3D7-4128F53D7479}"/>
              </a:ext>
            </a:extLst>
          </p:cNvPr>
          <p:cNvPicPr>
            <a:picLocks noChangeAspect="1"/>
          </p:cNvPicPr>
          <p:nvPr/>
        </p:nvPicPr>
        <p:blipFill>
          <a:blip r:embed="rId3"/>
          <a:stretch>
            <a:fillRect/>
          </a:stretch>
        </p:blipFill>
        <p:spPr>
          <a:xfrm>
            <a:off x="6824942" y="3593209"/>
            <a:ext cx="3255379" cy="1963427"/>
          </a:xfrm>
          <a:prstGeom prst="rect">
            <a:avLst/>
          </a:prstGeom>
          <a:noFill/>
          <a:ln w="57150">
            <a:solidFill>
              <a:schemeClr val="accent2"/>
            </a:solidFill>
          </a:ln>
        </p:spPr>
      </p:pic>
    </p:spTree>
    <p:extLst>
      <p:ext uri="{BB962C8B-B14F-4D97-AF65-F5344CB8AC3E}">
        <p14:creationId xmlns:p14="http://schemas.microsoft.com/office/powerpoint/2010/main" val="3947151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Componentes Text y </a:t>
            </a:r>
            <a:r>
              <a:rPr lang="es-ES" sz="3600" b="1" cap="none" dirty="0" err="1">
                <a:solidFill>
                  <a:schemeClr val="accent1"/>
                </a:solidFill>
                <a:latin typeface="Calibri" panose="020F0502020204030204" pitchFamily="34" charset="0"/>
                <a:cs typeface="Calibri" panose="020F0502020204030204" pitchFamily="34" charset="0"/>
              </a:rPr>
              <a:t>BasicText</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6225429"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Algunos ejemplos de Text con parámetros:</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La mayoría de parámetros se pueden configurar aspectos específico del estilo como </a:t>
            </a:r>
            <a:r>
              <a:rPr lang="es-ES" sz="2600" b="1" dirty="0">
                <a:solidFill>
                  <a:schemeClr val="tx1"/>
                </a:solidFill>
                <a:latin typeface="Calibri" panose="020F0502020204030204" pitchFamily="34" charset="0"/>
                <a:cs typeface="Calibri" panose="020F0502020204030204" pitchFamily="34" charset="0"/>
              </a:rPr>
              <a:t>color</a:t>
            </a:r>
            <a:r>
              <a:rPr lang="es-ES" sz="2600" dirty="0">
                <a:solidFill>
                  <a:schemeClr val="tx1"/>
                </a:solidFill>
                <a:latin typeface="Calibri" panose="020F0502020204030204" pitchFamily="34" charset="0"/>
                <a:cs typeface="Calibri" panose="020F0502020204030204" pitchFamily="34" charset="0"/>
              </a:rPr>
              <a:t>, </a:t>
            </a:r>
            <a:r>
              <a:rPr lang="es-ES" sz="2600" b="1" dirty="0" err="1">
                <a:solidFill>
                  <a:schemeClr val="tx1"/>
                </a:solidFill>
                <a:latin typeface="Calibri" panose="020F0502020204030204" pitchFamily="34" charset="0"/>
                <a:cs typeface="Calibri" panose="020F0502020204030204" pitchFamily="34" charset="0"/>
              </a:rPr>
              <a:t>fontSize</a:t>
            </a:r>
            <a:r>
              <a:rPr lang="es-ES" sz="26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6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600" dirty="0">
                <a:solidFill>
                  <a:schemeClr val="tx1"/>
                </a:solidFill>
                <a:latin typeface="Calibri" panose="020F0502020204030204" pitchFamily="34" charset="0"/>
                <a:cs typeface="Calibri" panose="020F0502020204030204" pitchFamily="34" charset="0"/>
              </a:rPr>
              <a:t>Con el parámetro </a:t>
            </a:r>
            <a:r>
              <a:rPr lang="es-ES" sz="2600" b="1" dirty="0" err="1">
                <a:solidFill>
                  <a:schemeClr val="tx1"/>
                </a:solidFill>
                <a:latin typeface="Calibri" panose="020F0502020204030204" pitchFamily="34" charset="0"/>
                <a:cs typeface="Calibri" panose="020F0502020204030204" pitchFamily="34" charset="0"/>
              </a:rPr>
              <a:t>style</a:t>
            </a:r>
            <a:r>
              <a:rPr lang="es-ES" sz="2600" dirty="0">
                <a:solidFill>
                  <a:schemeClr val="tx1"/>
                </a:solidFill>
                <a:latin typeface="Calibri" panose="020F0502020204030204" pitchFamily="34" charset="0"/>
                <a:cs typeface="Calibri" panose="020F0502020204030204" pitchFamily="34" charset="0"/>
              </a:rPr>
              <a:t> se pueden indicar diferentes configuraciones de estilo a la vez, y además, ofrece algún aspecto específico más de estilo.</a:t>
            </a:r>
          </a:p>
        </p:txBody>
      </p:sp>
      <p:pic>
        <p:nvPicPr>
          <p:cNvPr id="9" name="Imagen 8">
            <a:extLst>
              <a:ext uri="{FF2B5EF4-FFF2-40B4-BE49-F238E27FC236}">
                <a16:creationId xmlns:a16="http://schemas.microsoft.com/office/drawing/2014/main" id="{953C590D-0432-4937-BE26-3A65108E0F84}"/>
              </a:ext>
            </a:extLst>
          </p:cNvPr>
          <p:cNvPicPr>
            <a:picLocks noChangeAspect="1"/>
          </p:cNvPicPr>
          <p:nvPr/>
        </p:nvPicPr>
        <p:blipFill>
          <a:blip r:embed="rId2"/>
          <a:stretch>
            <a:fillRect/>
          </a:stretch>
        </p:blipFill>
        <p:spPr>
          <a:xfrm>
            <a:off x="6744072" y="1484784"/>
            <a:ext cx="4929285" cy="4760916"/>
          </a:xfrm>
          <a:prstGeom prst="rect">
            <a:avLst/>
          </a:prstGeom>
          <a:noFill/>
          <a:ln w="57150">
            <a:solidFill>
              <a:schemeClr val="accent2"/>
            </a:solidFill>
          </a:ln>
        </p:spPr>
      </p:pic>
    </p:spTree>
    <p:extLst>
      <p:ext uri="{BB962C8B-B14F-4D97-AF65-F5344CB8AC3E}">
        <p14:creationId xmlns:p14="http://schemas.microsoft.com/office/powerpoint/2010/main" val="89477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Introducción</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Veamos por ejemplo el componente </a:t>
            </a:r>
            <a:r>
              <a:rPr lang="es-ES" sz="2000" b="1" dirty="0" err="1">
                <a:solidFill>
                  <a:schemeClr val="tx1"/>
                </a:solidFill>
                <a:latin typeface="Calibri" panose="020F0502020204030204" pitchFamily="34" charset="0"/>
                <a:cs typeface="Calibri" panose="020F0502020204030204" pitchFamily="34" charset="0"/>
              </a:rPr>
              <a:t>Switch</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hlinkClick r:id="rId2"/>
              </a:rPr>
              <a:t>componentes</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hlinkClick r:id="rId3"/>
              </a:rPr>
              <a:t>switch</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hlinkClick r:id="rId4"/>
              </a:rPr>
              <a:t>referencia</a:t>
            </a: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hlinkClick r:id="rId5"/>
              </a:rPr>
              <a:t>material</a:t>
            </a:r>
            <a:endParaRPr lang="es-ES" sz="20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89127FE3-308B-41CC-A198-F70606C19990}"/>
              </a:ext>
            </a:extLst>
          </p:cNvPr>
          <p:cNvPicPr>
            <a:picLocks noChangeAspect="1"/>
          </p:cNvPicPr>
          <p:nvPr/>
        </p:nvPicPr>
        <p:blipFill>
          <a:blip r:embed="rId6"/>
          <a:stretch>
            <a:fillRect/>
          </a:stretch>
        </p:blipFill>
        <p:spPr>
          <a:xfrm>
            <a:off x="518643" y="1988840"/>
            <a:ext cx="4233835" cy="2465194"/>
          </a:xfrm>
          <a:prstGeom prst="rect">
            <a:avLst/>
          </a:prstGeom>
          <a:noFill/>
          <a:ln w="57150">
            <a:solidFill>
              <a:schemeClr val="accent2"/>
            </a:solidFill>
          </a:ln>
        </p:spPr>
      </p:pic>
      <p:pic>
        <p:nvPicPr>
          <p:cNvPr id="3" name="Imagen 2">
            <a:extLst>
              <a:ext uri="{FF2B5EF4-FFF2-40B4-BE49-F238E27FC236}">
                <a16:creationId xmlns:a16="http://schemas.microsoft.com/office/drawing/2014/main" id="{E8E84339-E3D1-41E0-9848-6981A8C35AF1}"/>
              </a:ext>
            </a:extLst>
          </p:cNvPr>
          <p:cNvPicPr>
            <a:picLocks noChangeAspect="1"/>
          </p:cNvPicPr>
          <p:nvPr/>
        </p:nvPicPr>
        <p:blipFill>
          <a:blip r:embed="rId7"/>
          <a:stretch>
            <a:fillRect/>
          </a:stretch>
        </p:blipFill>
        <p:spPr>
          <a:xfrm>
            <a:off x="4932460" y="1988840"/>
            <a:ext cx="3727812" cy="2465194"/>
          </a:xfrm>
          <a:prstGeom prst="rect">
            <a:avLst/>
          </a:prstGeom>
          <a:noFill/>
          <a:ln w="57150">
            <a:solidFill>
              <a:schemeClr val="accent2"/>
            </a:solidFill>
          </a:ln>
        </p:spPr>
      </p:pic>
      <p:pic>
        <p:nvPicPr>
          <p:cNvPr id="6" name="Imagen 5">
            <a:extLst>
              <a:ext uri="{FF2B5EF4-FFF2-40B4-BE49-F238E27FC236}">
                <a16:creationId xmlns:a16="http://schemas.microsoft.com/office/drawing/2014/main" id="{CEB2AB34-5BF2-4E89-8042-C9E2C4FE6FE5}"/>
              </a:ext>
            </a:extLst>
          </p:cNvPr>
          <p:cNvPicPr>
            <a:picLocks noChangeAspect="1"/>
          </p:cNvPicPr>
          <p:nvPr/>
        </p:nvPicPr>
        <p:blipFill>
          <a:blip r:embed="rId8"/>
          <a:stretch>
            <a:fillRect/>
          </a:stretch>
        </p:blipFill>
        <p:spPr>
          <a:xfrm>
            <a:off x="8840254" y="1988840"/>
            <a:ext cx="2833103" cy="2465194"/>
          </a:xfrm>
          <a:prstGeom prst="rect">
            <a:avLst/>
          </a:prstGeom>
          <a:noFill/>
          <a:ln w="57150">
            <a:solidFill>
              <a:schemeClr val="accent2"/>
            </a:solidFill>
          </a:ln>
        </p:spPr>
      </p:pic>
      <p:pic>
        <p:nvPicPr>
          <p:cNvPr id="7" name="Imagen 6">
            <a:extLst>
              <a:ext uri="{FF2B5EF4-FFF2-40B4-BE49-F238E27FC236}">
                <a16:creationId xmlns:a16="http://schemas.microsoft.com/office/drawing/2014/main" id="{BE2A8B79-A0C2-4E41-A724-ACBF5A3F68E1}"/>
              </a:ext>
            </a:extLst>
          </p:cNvPr>
          <p:cNvPicPr>
            <a:picLocks noChangeAspect="1"/>
          </p:cNvPicPr>
          <p:nvPr/>
        </p:nvPicPr>
        <p:blipFill>
          <a:blip r:embed="rId9"/>
          <a:stretch>
            <a:fillRect/>
          </a:stretch>
        </p:blipFill>
        <p:spPr>
          <a:xfrm>
            <a:off x="3904717" y="4619507"/>
            <a:ext cx="4382566" cy="1758700"/>
          </a:xfrm>
          <a:prstGeom prst="rect">
            <a:avLst/>
          </a:prstGeom>
          <a:noFill/>
          <a:ln w="57150">
            <a:solidFill>
              <a:schemeClr val="accent2"/>
            </a:solidFill>
          </a:ln>
        </p:spPr>
      </p:pic>
    </p:spTree>
    <p:extLst>
      <p:ext uri="{BB962C8B-B14F-4D97-AF65-F5344CB8AC3E}">
        <p14:creationId xmlns:p14="http://schemas.microsoft.com/office/powerpoint/2010/main" val="2610696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Componente </a:t>
            </a:r>
            <a:r>
              <a:rPr lang="es-ES" sz="3600" b="1" cap="none" dirty="0" err="1">
                <a:solidFill>
                  <a:schemeClr val="accent1"/>
                </a:solidFill>
                <a:latin typeface="Calibri" panose="020F0502020204030204" pitchFamily="34" charset="0"/>
                <a:cs typeface="Calibri" panose="020F0502020204030204" pitchFamily="34" charset="0"/>
              </a:rPr>
              <a:t>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 </a:t>
            </a:r>
            <a:r>
              <a:rPr lang="es-ES" sz="2800" b="1" dirty="0" err="1">
                <a:solidFill>
                  <a:schemeClr val="tx1"/>
                </a:solidFill>
                <a:latin typeface="Calibri" panose="020F0502020204030204" pitchFamily="34" charset="0"/>
                <a:cs typeface="Calibri" panose="020F0502020204030204" pitchFamily="34" charset="0"/>
              </a:rPr>
              <a:t>Button</a:t>
            </a:r>
            <a:r>
              <a:rPr lang="es-ES" sz="2800" dirty="0">
                <a:solidFill>
                  <a:schemeClr val="tx1"/>
                </a:solidFill>
                <a:latin typeface="Calibri" panose="020F0502020204030204" pitchFamily="34" charset="0"/>
                <a:cs typeface="Calibri" panose="020F0502020204030204" pitchFamily="34" charset="0"/>
              </a:rPr>
              <a:t> permite lanzar una acción al interactuar con él.</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Tiene </a:t>
            </a:r>
            <a:r>
              <a:rPr lang="es-ES" sz="2800" b="1" dirty="0">
                <a:solidFill>
                  <a:schemeClr val="tx1"/>
                </a:solidFill>
                <a:latin typeface="Calibri" panose="020F0502020204030204" pitchFamily="34" charset="0"/>
                <a:cs typeface="Calibri" panose="020F0502020204030204" pitchFamily="34" charset="0"/>
              </a:rPr>
              <a:t>dos parámetros obligatorios</a:t>
            </a:r>
            <a:r>
              <a:rPr lang="es-ES" sz="2800" dirty="0">
                <a:solidFill>
                  <a:schemeClr val="tx1"/>
                </a:solidFill>
                <a:latin typeface="Calibri" panose="020F0502020204030204" pitchFamily="34" charset="0"/>
                <a:cs typeface="Calibri" panose="020F0502020204030204" pitchFamily="34" charset="0"/>
              </a:rPr>
              <a:t> que son </a:t>
            </a:r>
            <a:r>
              <a:rPr lang="es-ES" sz="2800" b="1" dirty="0" err="1">
                <a:solidFill>
                  <a:schemeClr val="tx1"/>
                </a:solidFill>
                <a:latin typeface="Calibri" panose="020F0502020204030204" pitchFamily="34" charset="0"/>
                <a:cs typeface="Calibri" panose="020F0502020204030204" pitchFamily="34" charset="0"/>
              </a:rPr>
              <a:t>onClick</a:t>
            </a:r>
            <a:r>
              <a:rPr lang="es-ES" sz="2800" dirty="0">
                <a:solidFill>
                  <a:schemeClr val="tx1"/>
                </a:solidFill>
                <a:latin typeface="Calibri" panose="020F0502020204030204" pitchFamily="34" charset="0"/>
                <a:cs typeface="Calibri" panose="020F0502020204030204" pitchFamily="34" charset="0"/>
              </a:rPr>
              <a:t> y </a:t>
            </a:r>
            <a:r>
              <a:rPr lang="es-ES" sz="2800" b="1" dirty="0" err="1">
                <a:solidFill>
                  <a:schemeClr val="tx1"/>
                </a:solidFill>
                <a:latin typeface="Calibri" panose="020F0502020204030204" pitchFamily="34" charset="0"/>
                <a:cs typeface="Calibri" panose="020F0502020204030204" pitchFamily="34" charset="0"/>
              </a:rPr>
              <a:t>content</a:t>
            </a:r>
            <a:r>
              <a:rPr lang="es-ES" sz="2800" dirty="0">
                <a:solidFill>
                  <a:schemeClr val="tx1"/>
                </a:solidFill>
                <a:latin typeface="Calibri" panose="020F0502020204030204" pitchFamily="34" charset="0"/>
                <a:cs typeface="Calibri" panose="020F0502020204030204" pitchFamily="34" charset="0"/>
              </a:rPr>
              <a:t> que son funciones lambda, este último además es el último parámetro definido por lo que se puede extraer de los paréntesis.</a:t>
            </a:r>
          </a:p>
        </p:txBody>
      </p:sp>
      <p:pic>
        <p:nvPicPr>
          <p:cNvPr id="6" name="Imagen 5">
            <a:extLst>
              <a:ext uri="{FF2B5EF4-FFF2-40B4-BE49-F238E27FC236}">
                <a16:creationId xmlns:a16="http://schemas.microsoft.com/office/drawing/2014/main" id="{C6FD3DD5-1220-4708-A5AD-1F54D34F9B2C}"/>
              </a:ext>
            </a:extLst>
          </p:cNvPr>
          <p:cNvPicPr>
            <a:picLocks noChangeAspect="1"/>
          </p:cNvPicPr>
          <p:nvPr/>
        </p:nvPicPr>
        <p:blipFill>
          <a:blip r:embed="rId2"/>
          <a:stretch>
            <a:fillRect/>
          </a:stretch>
        </p:blipFill>
        <p:spPr>
          <a:xfrm>
            <a:off x="569633" y="3662071"/>
            <a:ext cx="4458962" cy="1246483"/>
          </a:xfrm>
          <a:prstGeom prst="rect">
            <a:avLst/>
          </a:prstGeom>
          <a:noFill/>
          <a:ln w="57150">
            <a:solidFill>
              <a:schemeClr val="accent2"/>
            </a:solidFill>
          </a:ln>
        </p:spPr>
      </p:pic>
      <p:pic>
        <p:nvPicPr>
          <p:cNvPr id="9" name="Imagen 8">
            <a:extLst>
              <a:ext uri="{FF2B5EF4-FFF2-40B4-BE49-F238E27FC236}">
                <a16:creationId xmlns:a16="http://schemas.microsoft.com/office/drawing/2014/main" id="{0B744D16-A220-4E9E-9BA3-BC430C12B179}"/>
              </a:ext>
            </a:extLst>
          </p:cNvPr>
          <p:cNvPicPr>
            <a:picLocks noChangeAspect="1"/>
          </p:cNvPicPr>
          <p:nvPr/>
        </p:nvPicPr>
        <p:blipFill>
          <a:blip r:embed="rId3"/>
          <a:stretch>
            <a:fillRect/>
          </a:stretch>
        </p:blipFill>
        <p:spPr>
          <a:xfrm>
            <a:off x="5441505" y="3662071"/>
            <a:ext cx="6180862" cy="2458871"/>
          </a:xfrm>
          <a:prstGeom prst="rect">
            <a:avLst/>
          </a:prstGeom>
          <a:noFill/>
          <a:ln w="57150">
            <a:solidFill>
              <a:schemeClr val="accent2"/>
            </a:solidFill>
          </a:ln>
        </p:spPr>
      </p:pic>
    </p:spTree>
    <p:extLst>
      <p:ext uri="{BB962C8B-B14F-4D97-AF65-F5344CB8AC3E}">
        <p14:creationId xmlns:p14="http://schemas.microsoft.com/office/powerpoint/2010/main" val="3619478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Componente </a:t>
            </a:r>
            <a:r>
              <a:rPr lang="es-ES" sz="3600" b="1" cap="none" dirty="0" err="1">
                <a:solidFill>
                  <a:schemeClr val="accent1"/>
                </a:solidFill>
                <a:latin typeface="Calibri" panose="020F0502020204030204" pitchFamily="34" charset="0"/>
                <a:cs typeface="Calibri" panose="020F0502020204030204" pitchFamily="34" charset="0"/>
              </a:rPr>
              <a:t>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7161533"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Los parámetros </a:t>
            </a:r>
            <a:r>
              <a:rPr lang="es-ES" sz="2200" b="1" dirty="0" err="1">
                <a:solidFill>
                  <a:schemeClr val="tx1"/>
                </a:solidFill>
                <a:latin typeface="Calibri" panose="020F0502020204030204" pitchFamily="34" charset="0"/>
                <a:cs typeface="Calibri" panose="020F0502020204030204" pitchFamily="34" charset="0"/>
              </a:rPr>
              <a:t>onClick</a:t>
            </a:r>
            <a:r>
              <a:rPr lang="es-ES" sz="2200" b="1" dirty="0">
                <a:solidFill>
                  <a:schemeClr val="tx1"/>
                </a:solidFill>
                <a:latin typeface="Calibri" panose="020F0502020204030204" pitchFamily="34" charset="0"/>
                <a:cs typeface="Calibri" panose="020F0502020204030204" pitchFamily="34" charset="0"/>
              </a:rPr>
              <a:t> </a:t>
            </a:r>
            <a:r>
              <a:rPr lang="es-ES" sz="2200" dirty="0">
                <a:solidFill>
                  <a:schemeClr val="tx1"/>
                </a:solidFill>
                <a:latin typeface="Calibri" panose="020F0502020204030204" pitchFamily="34" charset="0"/>
                <a:cs typeface="Calibri" panose="020F0502020204030204" pitchFamily="34" charset="0"/>
              </a:rPr>
              <a:t>y </a:t>
            </a:r>
            <a:r>
              <a:rPr lang="es-ES" sz="2200" b="1" dirty="0" err="1">
                <a:solidFill>
                  <a:schemeClr val="tx1"/>
                </a:solidFill>
                <a:latin typeface="Calibri" panose="020F0502020204030204" pitchFamily="34" charset="0"/>
                <a:cs typeface="Calibri" panose="020F0502020204030204" pitchFamily="34" charset="0"/>
              </a:rPr>
              <a:t>content</a:t>
            </a:r>
            <a:r>
              <a:rPr lang="es-ES" sz="2200" dirty="0">
                <a:solidFill>
                  <a:schemeClr val="tx1"/>
                </a:solidFill>
                <a:latin typeface="Calibri" panose="020F0502020204030204" pitchFamily="34" charset="0"/>
                <a:cs typeface="Calibri" panose="020F0502020204030204" pitchFamily="34" charset="0"/>
              </a:rPr>
              <a:t> son funciones lambda, esto significa que se deberá poner un bloque de instrucciones </a:t>
            </a:r>
            <a:r>
              <a:rPr lang="es-ES" sz="2200" dirty="0" err="1">
                <a:solidFill>
                  <a:schemeClr val="tx1"/>
                </a:solidFill>
                <a:latin typeface="Calibri" panose="020F0502020204030204" pitchFamily="34" charset="0"/>
                <a:cs typeface="Calibri" panose="020F0502020204030204" pitchFamily="34" charset="0"/>
              </a:rPr>
              <a:t>kotlin</a:t>
            </a:r>
            <a:r>
              <a:rPr lang="es-ES" sz="2200" dirty="0">
                <a:solidFill>
                  <a:schemeClr val="tx1"/>
                </a:solidFill>
                <a:latin typeface="Calibri" panose="020F0502020204030204" pitchFamily="34" charset="0"/>
                <a:cs typeface="Calibri" panose="020F0502020204030204" pitchFamily="34" charset="0"/>
              </a:rPr>
              <a:t> con las llaves </a:t>
            </a:r>
            <a:r>
              <a:rPr lang="es-ES" sz="2200" b="1" dirty="0">
                <a:solidFill>
                  <a:schemeClr val="tx1"/>
                </a:solidFill>
                <a:latin typeface="Calibri" panose="020F0502020204030204" pitchFamily="34" charset="0"/>
                <a:cs typeface="Calibri" panose="020F0502020204030204" pitchFamily="34" charset="0"/>
              </a:rPr>
              <a:t>{ }</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Además, el parámetro </a:t>
            </a:r>
            <a:r>
              <a:rPr lang="es-ES" sz="2200" b="1" dirty="0" err="1">
                <a:solidFill>
                  <a:schemeClr val="tx1"/>
                </a:solidFill>
                <a:latin typeface="Calibri" panose="020F0502020204030204" pitchFamily="34" charset="0"/>
                <a:cs typeface="Calibri" panose="020F0502020204030204" pitchFamily="34" charset="0"/>
              </a:rPr>
              <a:t>content</a:t>
            </a:r>
            <a:r>
              <a:rPr lang="es-ES" sz="2200" dirty="0">
                <a:solidFill>
                  <a:schemeClr val="tx1"/>
                </a:solidFill>
                <a:latin typeface="Calibri" panose="020F0502020204030204" pitchFamily="34" charset="0"/>
                <a:cs typeface="Calibri" panose="020F0502020204030204" pitchFamily="34" charset="0"/>
              </a:rPr>
              <a:t> indica que que acepta </a:t>
            </a:r>
            <a:r>
              <a:rPr lang="es-ES" sz="2200" b="1" dirty="0">
                <a:solidFill>
                  <a:schemeClr val="tx1"/>
                </a:solidFill>
                <a:latin typeface="Calibri" panose="020F0502020204030204" pitchFamily="34" charset="0"/>
                <a:cs typeface="Calibri" panose="020F0502020204030204" pitchFamily="34" charset="0"/>
              </a:rPr>
              <a:t>@Composable</a:t>
            </a:r>
            <a:r>
              <a:rPr lang="es-ES" sz="2200" dirty="0">
                <a:solidFill>
                  <a:schemeClr val="tx1"/>
                </a:solidFill>
                <a:latin typeface="Calibri" panose="020F0502020204030204" pitchFamily="34" charset="0"/>
                <a:cs typeface="Calibri" panose="020F0502020204030204" pitchFamily="34" charset="0"/>
              </a:rPr>
              <a:t>, eso significa que en el bloque de instrucciones </a:t>
            </a:r>
            <a:r>
              <a:rPr lang="es-ES" sz="2200" b="1" dirty="0" err="1">
                <a:solidFill>
                  <a:schemeClr val="tx1"/>
                </a:solidFill>
                <a:latin typeface="Calibri" panose="020F0502020204030204" pitchFamily="34" charset="0"/>
                <a:cs typeface="Calibri" panose="020F0502020204030204" pitchFamily="34" charset="0"/>
              </a:rPr>
              <a:t>content</a:t>
            </a:r>
            <a:r>
              <a:rPr lang="es-ES" sz="2200" dirty="0">
                <a:solidFill>
                  <a:schemeClr val="tx1"/>
                </a:solidFill>
                <a:latin typeface="Calibri" panose="020F0502020204030204" pitchFamily="34" charset="0"/>
                <a:cs typeface="Calibri" panose="020F0502020204030204" pitchFamily="34" charset="0"/>
              </a:rPr>
              <a:t> se pueden poner instrucciones </a:t>
            </a:r>
            <a:r>
              <a:rPr lang="es-ES" sz="2200" dirty="0" err="1">
                <a:solidFill>
                  <a:schemeClr val="tx1"/>
                </a:solidFill>
                <a:latin typeface="Calibri" panose="020F0502020204030204" pitchFamily="34" charset="0"/>
                <a:cs typeface="Calibri" panose="020F0502020204030204" pitchFamily="34" charset="0"/>
              </a:rPr>
              <a:t>kotlin</a:t>
            </a:r>
            <a:r>
              <a:rPr lang="es-ES" sz="2200" dirty="0">
                <a:solidFill>
                  <a:schemeClr val="tx1"/>
                </a:solidFill>
                <a:latin typeface="Calibri" panose="020F0502020204030204" pitchFamily="34" charset="0"/>
                <a:cs typeface="Calibri" panose="020F0502020204030204" pitchFamily="34" charset="0"/>
              </a:rPr>
              <a:t> y componentes </a:t>
            </a:r>
            <a:r>
              <a:rPr lang="es-ES" sz="2200" dirty="0" err="1">
                <a:solidFill>
                  <a:schemeClr val="tx1"/>
                </a:solidFill>
                <a:latin typeface="Calibri" panose="020F0502020204030204" pitchFamily="34" charset="0"/>
                <a:cs typeface="Calibri" panose="020F0502020204030204" pitchFamily="34" charset="0"/>
              </a:rPr>
              <a:t>Jetpack</a:t>
            </a:r>
            <a:r>
              <a:rPr lang="es-ES" sz="2200" dirty="0">
                <a:solidFill>
                  <a:schemeClr val="tx1"/>
                </a:solidFill>
                <a:latin typeface="Calibri" panose="020F0502020204030204" pitchFamily="34" charset="0"/>
                <a:cs typeface="Calibri" panose="020F0502020204030204" pitchFamily="34" charset="0"/>
              </a:rPr>
              <a:t> </a:t>
            </a:r>
            <a:r>
              <a:rPr lang="es-ES" sz="2200" dirty="0" err="1">
                <a:solidFill>
                  <a:schemeClr val="tx1"/>
                </a:solidFill>
                <a:latin typeface="Calibri" panose="020F0502020204030204" pitchFamily="34" charset="0"/>
                <a:cs typeface="Calibri" panose="020F0502020204030204" pitchFamily="34" charset="0"/>
              </a:rPr>
              <a:t>Compose</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Y el parámetro </a:t>
            </a:r>
            <a:r>
              <a:rPr lang="es-ES" sz="2200" b="1" dirty="0" err="1">
                <a:solidFill>
                  <a:schemeClr val="tx1"/>
                </a:solidFill>
                <a:latin typeface="Calibri" panose="020F0502020204030204" pitchFamily="34" charset="0"/>
                <a:cs typeface="Calibri" panose="020F0502020204030204" pitchFamily="34" charset="0"/>
              </a:rPr>
              <a:t>content</a:t>
            </a:r>
            <a:r>
              <a:rPr lang="es-ES" sz="2200" dirty="0">
                <a:solidFill>
                  <a:schemeClr val="tx1"/>
                </a:solidFill>
                <a:latin typeface="Calibri" panose="020F0502020204030204" pitchFamily="34" charset="0"/>
                <a:cs typeface="Calibri" panose="020F0502020204030204" pitchFamily="34" charset="0"/>
              </a:rPr>
              <a:t> implementa </a:t>
            </a:r>
            <a:r>
              <a:rPr lang="es-ES" sz="2200" b="1" dirty="0" err="1">
                <a:solidFill>
                  <a:schemeClr val="tx1"/>
                </a:solidFill>
                <a:latin typeface="Calibri" panose="020F0502020204030204" pitchFamily="34" charset="0"/>
                <a:cs typeface="Calibri" panose="020F0502020204030204" pitchFamily="34" charset="0"/>
              </a:rPr>
              <a:t>RowScope</a:t>
            </a:r>
            <a:r>
              <a:rPr lang="es-ES" sz="2200" dirty="0">
                <a:solidFill>
                  <a:schemeClr val="tx1"/>
                </a:solidFill>
                <a:latin typeface="Calibri" panose="020F0502020204030204" pitchFamily="34" charset="0"/>
                <a:cs typeface="Calibri" panose="020F0502020204030204" pitchFamily="34" charset="0"/>
              </a:rPr>
              <a:t> (ámbito de fila) por lo que se comporta como una </a:t>
            </a:r>
            <a:r>
              <a:rPr lang="es-ES" sz="2200" b="1" dirty="0">
                <a:solidFill>
                  <a:schemeClr val="tx1"/>
                </a:solidFill>
                <a:latin typeface="Calibri" panose="020F0502020204030204" pitchFamily="34" charset="0"/>
                <a:cs typeface="Calibri" panose="020F0502020204030204" pitchFamily="34" charset="0"/>
              </a:rPr>
              <a:t>fila</a:t>
            </a:r>
            <a:r>
              <a:rPr lang="es-ES" sz="2200" dirty="0">
                <a:solidFill>
                  <a:schemeClr val="tx1"/>
                </a:solidFill>
                <a:latin typeface="Calibri" panose="020F0502020204030204" pitchFamily="34" charset="0"/>
                <a:cs typeface="Calibri" panose="020F0502020204030204" pitchFamily="34" charset="0"/>
              </a:rPr>
              <a:t> y los componentes que se incluyan se añadirán en fila.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Consultando la documentación de cada componente que se estudie se podrá consultar esta información para saber cómo utilizar dichos componentes.</a:t>
            </a:r>
          </a:p>
        </p:txBody>
      </p:sp>
      <p:pic>
        <p:nvPicPr>
          <p:cNvPr id="10" name="Imagen 9">
            <a:extLst>
              <a:ext uri="{FF2B5EF4-FFF2-40B4-BE49-F238E27FC236}">
                <a16:creationId xmlns:a16="http://schemas.microsoft.com/office/drawing/2014/main" id="{E670B61D-1219-4BD1-9B68-770FC4A2696C}"/>
              </a:ext>
            </a:extLst>
          </p:cNvPr>
          <p:cNvPicPr>
            <a:picLocks noChangeAspect="1"/>
          </p:cNvPicPr>
          <p:nvPr/>
        </p:nvPicPr>
        <p:blipFill rotWithShape="1">
          <a:blip r:embed="rId2"/>
          <a:srcRect r="39306"/>
          <a:stretch/>
        </p:blipFill>
        <p:spPr>
          <a:xfrm>
            <a:off x="7813264" y="2195014"/>
            <a:ext cx="3860093" cy="2530129"/>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185CB349-A4E3-45B1-B57A-B668665D81A1}"/>
              </a:ext>
            </a:extLst>
          </p:cNvPr>
          <p:cNvCxnSpPr>
            <a:cxnSpLocks/>
          </p:cNvCxnSpPr>
          <p:nvPr/>
        </p:nvCxnSpPr>
        <p:spPr>
          <a:xfrm flipH="1">
            <a:off x="8633035" y="1951402"/>
            <a:ext cx="685295" cy="67137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F3ED4F91-0B23-4D3C-8C1D-F0ABF10FD156}"/>
              </a:ext>
            </a:extLst>
          </p:cNvPr>
          <p:cNvCxnSpPr>
            <a:cxnSpLocks/>
          </p:cNvCxnSpPr>
          <p:nvPr/>
        </p:nvCxnSpPr>
        <p:spPr>
          <a:xfrm flipV="1">
            <a:off x="8328248" y="4502415"/>
            <a:ext cx="181165" cy="79879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68344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Componente </a:t>
            </a:r>
            <a:r>
              <a:rPr lang="es-ES" sz="3600" b="1" cap="none" dirty="0" err="1">
                <a:solidFill>
                  <a:schemeClr val="accent1"/>
                </a:solidFill>
                <a:latin typeface="Calibri" panose="020F0502020204030204" pitchFamily="34" charset="0"/>
                <a:cs typeface="Calibri" panose="020F0502020204030204" pitchFamily="34" charset="0"/>
              </a:rPr>
              <a:t>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Ejemplo de los parámetros </a:t>
            </a:r>
            <a:r>
              <a:rPr lang="es-ES" sz="2800" b="1" dirty="0" err="1">
                <a:solidFill>
                  <a:schemeClr val="tx1"/>
                </a:solidFill>
                <a:latin typeface="Calibri" panose="020F0502020204030204" pitchFamily="34" charset="0"/>
                <a:cs typeface="Calibri" panose="020F0502020204030204" pitchFamily="34" charset="0"/>
              </a:rPr>
              <a:t>onClick</a:t>
            </a:r>
            <a:r>
              <a:rPr lang="es-ES" sz="2800" dirty="0">
                <a:solidFill>
                  <a:schemeClr val="tx1"/>
                </a:solidFill>
                <a:latin typeface="Calibri" panose="020F0502020204030204" pitchFamily="34" charset="0"/>
                <a:cs typeface="Calibri" panose="020F0502020204030204" pitchFamily="34" charset="0"/>
              </a:rPr>
              <a:t> y </a:t>
            </a:r>
            <a:r>
              <a:rPr lang="es-ES" sz="2800" b="1" dirty="0" err="1">
                <a:solidFill>
                  <a:schemeClr val="tx1"/>
                </a:solidFill>
                <a:latin typeface="Calibri" panose="020F0502020204030204" pitchFamily="34" charset="0"/>
                <a:cs typeface="Calibri" panose="020F0502020204030204" pitchFamily="34" charset="0"/>
              </a:rPr>
              <a:t>content</a:t>
            </a:r>
            <a:r>
              <a:rPr lang="es-ES" sz="2800" dirty="0">
                <a:solidFill>
                  <a:schemeClr val="tx1"/>
                </a:solidFill>
                <a:latin typeface="Calibri" panose="020F0502020204030204" pitchFamily="34" charset="0"/>
                <a:cs typeface="Calibri" panose="020F0502020204030204" pitchFamily="34" charset="0"/>
              </a:rPr>
              <a:t> en un </a:t>
            </a:r>
            <a:r>
              <a:rPr lang="es-ES" sz="2800" b="1" dirty="0" err="1">
                <a:solidFill>
                  <a:schemeClr val="tx1"/>
                </a:solidFill>
                <a:latin typeface="Calibri" panose="020F0502020204030204" pitchFamily="34" charset="0"/>
                <a:cs typeface="Calibri" panose="020F0502020204030204" pitchFamily="34" charset="0"/>
              </a:rPr>
              <a:t>Button</a:t>
            </a:r>
            <a:r>
              <a:rPr lang="es-ES" sz="2800" dirty="0">
                <a:solidFill>
                  <a:schemeClr val="tx1"/>
                </a:solidFill>
                <a:latin typeface="Calibri" panose="020F0502020204030204" pitchFamily="34" charset="0"/>
                <a:cs typeface="Calibri" panose="020F0502020204030204" pitchFamily="34" charset="0"/>
              </a:rPr>
              <a:t> donde se ve el uso de las lambda y del ámbito de </a:t>
            </a:r>
            <a:r>
              <a:rPr lang="es-ES" sz="2800" b="1" dirty="0" err="1">
                <a:solidFill>
                  <a:schemeClr val="tx1"/>
                </a:solidFill>
                <a:latin typeface="Calibri" panose="020F0502020204030204" pitchFamily="34" charset="0"/>
                <a:cs typeface="Calibri" panose="020F0502020204030204" pitchFamily="34" charset="0"/>
              </a:rPr>
              <a:t>content</a:t>
            </a:r>
            <a:r>
              <a:rPr lang="es-ES" sz="28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886829F0-6970-44BC-B215-B7CEB4BF88EA}"/>
              </a:ext>
            </a:extLst>
          </p:cNvPr>
          <p:cNvPicPr>
            <a:picLocks noChangeAspect="1"/>
          </p:cNvPicPr>
          <p:nvPr/>
        </p:nvPicPr>
        <p:blipFill>
          <a:blip r:embed="rId2"/>
          <a:stretch>
            <a:fillRect/>
          </a:stretch>
        </p:blipFill>
        <p:spPr>
          <a:xfrm>
            <a:off x="1487488" y="2853156"/>
            <a:ext cx="4782217" cy="2695951"/>
          </a:xfrm>
          <a:prstGeom prst="rect">
            <a:avLst/>
          </a:prstGeom>
          <a:noFill/>
          <a:ln w="57150">
            <a:solidFill>
              <a:schemeClr val="accent2"/>
            </a:solidFill>
          </a:ln>
        </p:spPr>
      </p:pic>
      <p:pic>
        <p:nvPicPr>
          <p:cNvPr id="7" name="Imagen 6">
            <a:extLst>
              <a:ext uri="{FF2B5EF4-FFF2-40B4-BE49-F238E27FC236}">
                <a16:creationId xmlns:a16="http://schemas.microsoft.com/office/drawing/2014/main" id="{44349F8D-34AC-4627-9F17-D7880202C056}"/>
              </a:ext>
            </a:extLst>
          </p:cNvPr>
          <p:cNvPicPr>
            <a:picLocks noChangeAspect="1"/>
          </p:cNvPicPr>
          <p:nvPr/>
        </p:nvPicPr>
        <p:blipFill>
          <a:blip r:embed="rId3"/>
          <a:stretch>
            <a:fillRect/>
          </a:stretch>
        </p:blipFill>
        <p:spPr>
          <a:xfrm>
            <a:off x="7627508" y="3577156"/>
            <a:ext cx="3077004" cy="1247949"/>
          </a:xfrm>
          <a:prstGeom prst="rect">
            <a:avLst/>
          </a:prstGeom>
          <a:noFill/>
          <a:ln w="57150">
            <a:solidFill>
              <a:schemeClr val="accent2"/>
            </a:solidFill>
          </a:ln>
        </p:spPr>
      </p:pic>
    </p:spTree>
    <p:extLst>
      <p:ext uri="{BB962C8B-B14F-4D97-AF65-F5344CB8AC3E}">
        <p14:creationId xmlns:p14="http://schemas.microsoft.com/office/powerpoint/2010/main" val="2622974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Componente </a:t>
            </a:r>
            <a:r>
              <a:rPr lang="es-ES" sz="3600" b="1" cap="none" dirty="0" err="1">
                <a:solidFill>
                  <a:schemeClr val="accent1"/>
                </a:solidFill>
                <a:latin typeface="Calibri" panose="020F0502020204030204" pitchFamily="34" charset="0"/>
                <a:cs typeface="Calibri" panose="020F0502020204030204" pitchFamily="34" charset="0"/>
              </a:rPr>
              <a:t>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err="1">
                <a:solidFill>
                  <a:schemeClr val="tx1"/>
                </a:solidFill>
                <a:latin typeface="Calibri" panose="020F0502020204030204" pitchFamily="34" charset="0"/>
                <a:cs typeface="Calibri" panose="020F0502020204030204" pitchFamily="34" charset="0"/>
              </a:rPr>
              <a:t>Button</a:t>
            </a:r>
            <a:r>
              <a:rPr lang="es-ES" sz="2800" dirty="0">
                <a:solidFill>
                  <a:schemeClr val="tx1"/>
                </a:solidFill>
                <a:latin typeface="Calibri" panose="020F0502020204030204" pitchFamily="34" charset="0"/>
                <a:cs typeface="Calibri" panose="020F0502020204030204" pitchFamily="34" charset="0"/>
              </a:rPr>
              <a:t> define algunos de sus valores por defecto en la clase </a:t>
            </a:r>
            <a:r>
              <a:rPr lang="es-ES" sz="2800" b="1" dirty="0" err="1">
                <a:solidFill>
                  <a:schemeClr val="tx1"/>
                </a:solidFill>
                <a:latin typeface="Calibri" panose="020F0502020204030204" pitchFamily="34" charset="0"/>
                <a:cs typeface="Calibri" panose="020F0502020204030204" pitchFamily="34" charset="0"/>
              </a:rPr>
              <a:t>ButtonDefaults</a:t>
            </a:r>
            <a:r>
              <a:rPr lang="es-ES" sz="2800" dirty="0">
                <a:solidFill>
                  <a:schemeClr val="tx1"/>
                </a:solidFill>
                <a:latin typeface="Calibri" panose="020F0502020204030204" pitchFamily="34" charset="0"/>
                <a:cs typeface="Calibri" panose="020F0502020204030204" pitchFamily="34" charset="0"/>
              </a:rPr>
              <a:t> y para algunas modificaciones se debe usar esa clase:</a:t>
            </a:r>
          </a:p>
        </p:txBody>
      </p:sp>
      <p:pic>
        <p:nvPicPr>
          <p:cNvPr id="9" name="Imagen 8">
            <a:extLst>
              <a:ext uri="{FF2B5EF4-FFF2-40B4-BE49-F238E27FC236}">
                <a16:creationId xmlns:a16="http://schemas.microsoft.com/office/drawing/2014/main" id="{0B744D16-A220-4E9E-9BA3-BC430C12B179}"/>
              </a:ext>
            </a:extLst>
          </p:cNvPr>
          <p:cNvPicPr>
            <a:picLocks noChangeAspect="1"/>
          </p:cNvPicPr>
          <p:nvPr/>
        </p:nvPicPr>
        <p:blipFill rotWithShape="1">
          <a:blip r:embed="rId2"/>
          <a:srcRect l="3172" t="35906" r="26276" b="21701"/>
          <a:stretch/>
        </p:blipFill>
        <p:spPr>
          <a:xfrm>
            <a:off x="6030604" y="2500877"/>
            <a:ext cx="5081042" cy="1214603"/>
          </a:xfrm>
          <a:prstGeom prst="rect">
            <a:avLst/>
          </a:prstGeom>
          <a:noFill/>
          <a:ln w="57150">
            <a:solidFill>
              <a:schemeClr val="accent2"/>
            </a:solidFill>
          </a:ln>
        </p:spPr>
      </p:pic>
      <p:pic>
        <p:nvPicPr>
          <p:cNvPr id="10" name="Imagen 9">
            <a:extLst>
              <a:ext uri="{FF2B5EF4-FFF2-40B4-BE49-F238E27FC236}">
                <a16:creationId xmlns:a16="http://schemas.microsoft.com/office/drawing/2014/main" id="{E670B61D-1219-4BD1-9B68-770FC4A2696C}"/>
              </a:ext>
            </a:extLst>
          </p:cNvPr>
          <p:cNvPicPr>
            <a:picLocks noChangeAspect="1"/>
          </p:cNvPicPr>
          <p:nvPr/>
        </p:nvPicPr>
        <p:blipFill>
          <a:blip r:embed="rId2"/>
          <a:stretch>
            <a:fillRect/>
          </a:stretch>
        </p:blipFill>
        <p:spPr>
          <a:xfrm>
            <a:off x="1080354" y="2282210"/>
            <a:ext cx="4152475" cy="1651938"/>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185CB349-A4E3-45B1-B57A-B668665D81A1}"/>
              </a:ext>
            </a:extLst>
          </p:cNvPr>
          <p:cNvCxnSpPr>
            <a:cxnSpLocks/>
          </p:cNvCxnSpPr>
          <p:nvPr/>
        </p:nvCxnSpPr>
        <p:spPr>
          <a:xfrm>
            <a:off x="5376433" y="3140518"/>
            <a:ext cx="503543"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D5B1E8B1-65FD-47C1-B922-C1751A45F871}"/>
              </a:ext>
            </a:extLst>
          </p:cNvPr>
          <p:cNvCxnSpPr>
            <a:cxnSpLocks/>
          </p:cNvCxnSpPr>
          <p:nvPr/>
        </p:nvCxnSpPr>
        <p:spPr>
          <a:xfrm>
            <a:off x="5591944" y="5530523"/>
            <a:ext cx="104068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9351B052-2E93-4B2B-A6EA-6C9CDDF095B6}"/>
              </a:ext>
            </a:extLst>
          </p:cNvPr>
          <p:cNvCxnSpPr>
            <a:cxnSpLocks/>
          </p:cNvCxnSpPr>
          <p:nvPr/>
        </p:nvCxnSpPr>
        <p:spPr>
          <a:xfrm flipH="1">
            <a:off x="8270999" y="1990280"/>
            <a:ext cx="600252" cy="583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0D2BF776-A752-48FD-99F1-214A4C08DB6C}"/>
              </a:ext>
            </a:extLst>
          </p:cNvPr>
          <p:cNvCxnSpPr>
            <a:cxnSpLocks/>
          </p:cNvCxnSpPr>
          <p:nvPr/>
        </p:nvCxnSpPr>
        <p:spPr>
          <a:xfrm flipH="1">
            <a:off x="9021879" y="2208947"/>
            <a:ext cx="600252" cy="583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FE6CE041-F544-41BF-B7A7-3EE7667A6430}"/>
              </a:ext>
            </a:extLst>
          </p:cNvPr>
          <p:cNvCxnSpPr>
            <a:cxnSpLocks/>
          </p:cNvCxnSpPr>
          <p:nvPr/>
        </p:nvCxnSpPr>
        <p:spPr>
          <a:xfrm flipH="1">
            <a:off x="9514380" y="2462265"/>
            <a:ext cx="600252" cy="583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cto de flecha 18">
            <a:extLst>
              <a:ext uri="{FF2B5EF4-FFF2-40B4-BE49-F238E27FC236}">
                <a16:creationId xmlns:a16="http://schemas.microsoft.com/office/drawing/2014/main" id="{BCA8024D-5073-41A7-A9B4-7237FAAD1EFB}"/>
              </a:ext>
            </a:extLst>
          </p:cNvPr>
          <p:cNvCxnSpPr>
            <a:cxnSpLocks/>
          </p:cNvCxnSpPr>
          <p:nvPr/>
        </p:nvCxnSpPr>
        <p:spPr>
          <a:xfrm flipH="1">
            <a:off x="9717272" y="2879018"/>
            <a:ext cx="600252" cy="583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25E000BD-2127-4E56-9E3A-395EF31DF1B5}"/>
              </a:ext>
            </a:extLst>
          </p:cNvPr>
          <p:cNvPicPr>
            <a:picLocks noChangeAspect="1"/>
          </p:cNvPicPr>
          <p:nvPr/>
        </p:nvPicPr>
        <p:blipFill>
          <a:blip r:embed="rId3"/>
          <a:stretch>
            <a:fillRect/>
          </a:stretch>
        </p:blipFill>
        <p:spPr>
          <a:xfrm>
            <a:off x="1976183" y="4415783"/>
            <a:ext cx="3381847" cy="1962424"/>
          </a:xfrm>
          <a:prstGeom prst="rect">
            <a:avLst/>
          </a:prstGeom>
          <a:noFill/>
          <a:ln w="57150">
            <a:solidFill>
              <a:schemeClr val="accent2"/>
            </a:solidFill>
          </a:ln>
        </p:spPr>
      </p:pic>
      <p:pic>
        <p:nvPicPr>
          <p:cNvPr id="22" name="Imagen 21">
            <a:extLst>
              <a:ext uri="{FF2B5EF4-FFF2-40B4-BE49-F238E27FC236}">
                <a16:creationId xmlns:a16="http://schemas.microsoft.com/office/drawing/2014/main" id="{C8238F28-ECBF-4283-95BD-390404E84CDD}"/>
              </a:ext>
            </a:extLst>
          </p:cNvPr>
          <p:cNvPicPr>
            <a:picLocks noChangeAspect="1"/>
          </p:cNvPicPr>
          <p:nvPr/>
        </p:nvPicPr>
        <p:blipFill rotWithShape="1">
          <a:blip r:embed="rId4"/>
          <a:srcRect t="5357" b="5357"/>
          <a:stretch/>
        </p:blipFill>
        <p:spPr>
          <a:xfrm>
            <a:off x="6833972" y="5173285"/>
            <a:ext cx="1829055" cy="714475"/>
          </a:xfrm>
          <a:prstGeom prst="rect">
            <a:avLst/>
          </a:prstGeom>
          <a:noFill/>
          <a:ln w="57150">
            <a:solidFill>
              <a:schemeClr val="accent2"/>
            </a:solidFill>
          </a:ln>
        </p:spPr>
      </p:pic>
      <p:cxnSp>
        <p:nvCxnSpPr>
          <p:cNvPr id="15" name="Conector recto de flecha 14">
            <a:extLst>
              <a:ext uri="{FF2B5EF4-FFF2-40B4-BE49-F238E27FC236}">
                <a16:creationId xmlns:a16="http://schemas.microsoft.com/office/drawing/2014/main" id="{FEC9D21C-E889-4DF3-B248-A2D5706AEAED}"/>
              </a:ext>
            </a:extLst>
          </p:cNvPr>
          <p:cNvCxnSpPr>
            <a:cxnSpLocks/>
          </p:cNvCxnSpPr>
          <p:nvPr/>
        </p:nvCxnSpPr>
        <p:spPr>
          <a:xfrm flipH="1">
            <a:off x="4991692" y="4331817"/>
            <a:ext cx="600252" cy="5838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42097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Componente </a:t>
            </a:r>
            <a:r>
              <a:rPr lang="es-ES" sz="3600" b="1" cap="none" dirty="0" err="1">
                <a:solidFill>
                  <a:schemeClr val="accent1"/>
                </a:solidFill>
                <a:latin typeface="Calibri" panose="020F0502020204030204" pitchFamily="34" charset="0"/>
                <a:cs typeface="Calibri" panose="020F0502020204030204" pitchFamily="34" charset="0"/>
              </a:rPr>
              <a:t>Button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dirty="0" err="1">
                <a:solidFill>
                  <a:schemeClr val="tx1"/>
                </a:solidFill>
                <a:latin typeface="Calibri" panose="020F0502020204030204" pitchFamily="34" charset="0"/>
                <a:cs typeface="Calibri" panose="020F0502020204030204" pitchFamily="34" charset="0"/>
              </a:rPr>
              <a:t>Button</a:t>
            </a:r>
            <a:r>
              <a:rPr lang="es-ES" sz="2800" dirty="0">
                <a:solidFill>
                  <a:schemeClr val="tx1"/>
                </a:solidFill>
                <a:latin typeface="Calibri" panose="020F0502020204030204" pitchFamily="34" charset="0"/>
                <a:cs typeface="Calibri" panose="020F0502020204030204" pitchFamily="34" charset="0"/>
              </a:rPr>
              <a:t> tiene diferentes </a:t>
            </a:r>
            <a:r>
              <a:rPr lang="es-ES" sz="2800" b="1" dirty="0">
                <a:solidFill>
                  <a:schemeClr val="tx1"/>
                </a:solidFill>
                <a:latin typeface="Calibri" panose="020F0502020204030204" pitchFamily="34" charset="0"/>
                <a:cs typeface="Calibri" panose="020F0502020204030204" pitchFamily="34" charset="0"/>
              </a:rPr>
              <a:t>variaciones</a:t>
            </a:r>
            <a:r>
              <a:rPr lang="es-ES" sz="2800" dirty="0">
                <a:solidFill>
                  <a:schemeClr val="tx1"/>
                </a:solidFill>
                <a:latin typeface="Calibri" panose="020F0502020204030204" pitchFamily="34" charset="0"/>
                <a:cs typeface="Calibri" panose="020F0502020204030204" pitchFamily="34" charset="0"/>
              </a:rPr>
              <a:t> con estilo predefinido: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Internamente todos estos componentes son del tipo </a:t>
            </a:r>
            <a:r>
              <a:rPr lang="es-ES" sz="2800" dirty="0" err="1">
                <a:solidFill>
                  <a:schemeClr val="tx1"/>
                </a:solidFill>
                <a:latin typeface="Calibri" panose="020F0502020204030204" pitchFamily="34" charset="0"/>
                <a:cs typeface="Calibri" panose="020F0502020204030204" pitchFamily="34" charset="0"/>
              </a:rPr>
              <a:t>Button</a:t>
            </a:r>
            <a:r>
              <a:rPr lang="es-ES" sz="2800" dirty="0">
                <a:solidFill>
                  <a:schemeClr val="tx1"/>
                </a:solidFill>
                <a:latin typeface="Calibri" panose="020F0502020204030204" pitchFamily="34" charset="0"/>
                <a:cs typeface="Calibri" panose="020F0502020204030204" pitchFamily="34" charset="0"/>
              </a:rPr>
              <a:t>.</a:t>
            </a:r>
          </a:p>
        </p:txBody>
      </p:sp>
      <p:cxnSp>
        <p:nvCxnSpPr>
          <p:cNvPr id="32" name="Conector recto de flecha 31">
            <a:extLst>
              <a:ext uri="{FF2B5EF4-FFF2-40B4-BE49-F238E27FC236}">
                <a16:creationId xmlns:a16="http://schemas.microsoft.com/office/drawing/2014/main" id="{008EC896-A79B-4735-9CE3-669D93355A0F}"/>
              </a:ext>
            </a:extLst>
          </p:cNvPr>
          <p:cNvCxnSpPr>
            <a:cxnSpLocks/>
          </p:cNvCxnSpPr>
          <p:nvPr/>
        </p:nvCxnSpPr>
        <p:spPr>
          <a:xfrm>
            <a:off x="6096000" y="3854189"/>
            <a:ext cx="136815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 name="Imagen 2">
            <a:extLst>
              <a:ext uri="{FF2B5EF4-FFF2-40B4-BE49-F238E27FC236}">
                <a16:creationId xmlns:a16="http://schemas.microsoft.com/office/drawing/2014/main" id="{E5169E1B-4639-4A48-93E5-379C66798CC9}"/>
              </a:ext>
            </a:extLst>
          </p:cNvPr>
          <p:cNvPicPr>
            <a:picLocks noChangeAspect="1"/>
          </p:cNvPicPr>
          <p:nvPr/>
        </p:nvPicPr>
        <p:blipFill rotWithShape="1">
          <a:blip r:embed="rId2"/>
          <a:srcRect b="598"/>
          <a:stretch/>
        </p:blipFill>
        <p:spPr>
          <a:xfrm>
            <a:off x="7665661" y="1949958"/>
            <a:ext cx="3072918" cy="3808462"/>
          </a:xfrm>
          <a:prstGeom prst="rect">
            <a:avLst/>
          </a:prstGeom>
          <a:noFill/>
          <a:ln w="57150">
            <a:solidFill>
              <a:schemeClr val="accent2"/>
            </a:solidFill>
          </a:ln>
        </p:spPr>
      </p:pic>
      <p:pic>
        <p:nvPicPr>
          <p:cNvPr id="9" name="Imagen 8">
            <a:extLst>
              <a:ext uri="{FF2B5EF4-FFF2-40B4-BE49-F238E27FC236}">
                <a16:creationId xmlns:a16="http://schemas.microsoft.com/office/drawing/2014/main" id="{EA94B895-3B14-4A88-9812-46EC98EC64AD}"/>
              </a:ext>
            </a:extLst>
          </p:cNvPr>
          <p:cNvPicPr>
            <a:picLocks noChangeAspect="1"/>
          </p:cNvPicPr>
          <p:nvPr/>
        </p:nvPicPr>
        <p:blipFill>
          <a:blip r:embed="rId3"/>
          <a:stretch>
            <a:fillRect/>
          </a:stretch>
        </p:blipFill>
        <p:spPr>
          <a:xfrm>
            <a:off x="1453421" y="1935114"/>
            <a:ext cx="4347479" cy="3808462"/>
          </a:xfrm>
          <a:prstGeom prst="rect">
            <a:avLst/>
          </a:prstGeom>
          <a:noFill/>
          <a:ln w="57150">
            <a:solidFill>
              <a:schemeClr val="accent2"/>
            </a:solidFill>
          </a:ln>
        </p:spPr>
      </p:pic>
    </p:spTree>
    <p:extLst>
      <p:ext uri="{BB962C8B-B14F-4D97-AF65-F5344CB8AC3E}">
        <p14:creationId xmlns:p14="http://schemas.microsoft.com/office/powerpoint/2010/main" val="1964608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Componente </a:t>
            </a:r>
            <a:r>
              <a:rPr lang="es-ES" sz="3600" b="1" cap="none" dirty="0" err="1">
                <a:solidFill>
                  <a:schemeClr val="accent1"/>
                </a:solidFill>
                <a:latin typeface="Calibri" panose="020F0502020204030204" pitchFamily="34" charset="0"/>
                <a:cs typeface="Calibri" panose="020F0502020204030204" pitchFamily="34" charset="0"/>
              </a:rPr>
              <a:t>Spacer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Spacer</a:t>
            </a:r>
            <a:r>
              <a:rPr lang="es-ES" sz="2800" dirty="0">
                <a:solidFill>
                  <a:schemeClr val="tx1"/>
                </a:solidFill>
                <a:latin typeface="Calibri" panose="020F0502020204030204" pitchFamily="34" charset="0"/>
                <a:cs typeface="Calibri" panose="020F0502020204030204" pitchFamily="34" charset="0"/>
              </a:rPr>
              <a:t> permite dejar un espacio entre otros componentes.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dirty="0" err="1">
                <a:solidFill>
                  <a:schemeClr val="tx1"/>
                </a:solidFill>
                <a:latin typeface="Calibri" panose="020F0502020204030204" pitchFamily="34" charset="0"/>
                <a:cs typeface="Calibri" panose="020F0502020204030204" pitchFamily="34" charset="0"/>
              </a:rPr>
              <a:t>Spacer</a:t>
            </a:r>
            <a:r>
              <a:rPr lang="es-ES" sz="2800" dirty="0">
                <a:solidFill>
                  <a:schemeClr val="tx1"/>
                </a:solidFill>
                <a:latin typeface="Calibri" panose="020F0502020204030204" pitchFamily="34" charset="0"/>
                <a:cs typeface="Calibri" panose="020F0502020204030204" pitchFamily="34" charset="0"/>
              </a:rPr>
              <a:t> solo admite el parámetro </a:t>
            </a:r>
            <a:r>
              <a:rPr lang="es-ES" sz="2800" b="1" dirty="0" err="1">
                <a:solidFill>
                  <a:schemeClr val="tx1"/>
                </a:solidFill>
                <a:latin typeface="Calibri" panose="020F0502020204030204" pitchFamily="34" charset="0"/>
                <a:cs typeface="Calibri" panose="020F0502020204030204" pitchFamily="34" charset="0"/>
              </a:rPr>
              <a:t>modifier</a:t>
            </a:r>
            <a:r>
              <a:rPr lang="es-ES" sz="28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FB360CDF-FC4B-40F7-9542-7219BB519F7A}"/>
              </a:ext>
            </a:extLst>
          </p:cNvPr>
          <p:cNvPicPr>
            <a:picLocks noChangeAspect="1"/>
          </p:cNvPicPr>
          <p:nvPr/>
        </p:nvPicPr>
        <p:blipFill rotWithShape="1">
          <a:blip r:embed="rId2"/>
          <a:srcRect l="1269" t="7999" r="888" b="5143"/>
          <a:stretch/>
        </p:blipFill>
        <p:spPr>
          <a:xfrm>
            <a:off x="1653714" y="3034675"/>
            <a:ext cx="8884570" cy="1317654"/>
          </a:xfrm>
          <a:prstGeom prst="rect">
            <a:avLst/>
          </a:prstGeom>
          <a:noFill/>
          <a:ln w="57150">
            <a:solidFill>
              <a:schemeClr val="accent2"/>
            </a:solidFill>
          </a:ln>
        </p:spPr>
      </p:pic>
      <p:pic>
        <p:nvPicPr>
          <p:cNvPr id="12" name="Imagen 11">
            <a:extLst>
              <a:ext uri="{FF2B5EF4-FFF2-40B4-BE49-F238E27FC236}">
                <a16:creationId xmlns:a16="http://schemas.microsoft.com/office/drawing/2014/main" id="{C45B5F9D-BF53-42F0-8F21-8EA3BB141A4F}"/>
              </a:ext>
            </a:extLst>
          </p:cNvPr>
          <p:cNvPicPr>
            <a:picLocks noChangeAspect="1"/>
          </p:cNvPicPr>
          <p:nvPr/>
        </p:nvPicPr>
        <p:blipFill>
          <a:blip r:embed="rId3"/>
          <a:stretch>
            <a:fillRect/>
          </a:stretch>
        </p:blipFill>
        <p:spPr>
          <a:xfrm>
            <a:off x="4474863" y="4908720"/>
            <a:ext cx="3242271" cy="1316362"/>
          </a:xfrm>
          <a:prstGeom prst="rect">
            <a:avLst/>
          </a:prstGeom>
          <a:noFill/>
          <a:ln w="57150">
            <a:solidFill>
              <a:schemeClr val="accent2"/>
            </a:solidFill>
          </a:ln>
        </p:spPr>
      </p:pic>
    </p:spTree>
    <p:extLst>
      <p:ext uri="{BB962C8B-B14F-4D97-AF65-F5344CB8AC3E}">
        <p14:creationId xmlns:p14="http://schemas.microsoft.com/office/powerpoint/2010/main" val="1605458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9.- Componente </a:t>
            </a:r>
            <a:r>
              <a:rPr lang="es-ES" sz="3600" b="1" cap="none" dirty="0" err="1">
                <a:solidFill>
                  <a:schemeClr val="accent1"/>
                </a:solidFill>
                <a:latin typeface="Calibri" panose="020F0502020204030204" pitchFamily="34" charset="0"/>
                <a:cs typeface="Calibri" panose="020F0502020204030204" pitchFamily="34" charset="0"/>
              </a:rPr>
              <a:t>Spacer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Es recomendable crearse un componente propio que extienda a </a:t>
            </a:r>
            <a:r>
              <a:rPr lang="es-ES" sz="2800" dirty="0" err="1">
                <a:solidFill>
                  <a:schemeClr val="tx1"/>
                </a:solidFill>
                <a:latin typeface="Calibri" panose="020F0502020204030204" pitchFamily="34" charset="0"/>
                <a:cs typeface="Calibri" panose="020F0502020204030204" pitchFamily="34" charset="0"/>
              </a:rPr>
              <a:t>Spacer</a:t>
            </a:r>
            <a:r>
              <a:rPr lang="es-ES" sz="2800" dirty="0">
                <a:solidFill>
                  <a:schemeClr val="tx1"/>
                </a:solidFill>
                <a:latin typeface="Calibri" panose="020F0502020204030204" pitchFamily="34" charset="0"/>
                <a:cs typeface="Calibri" panose="020F0502020204030204" pitchFamily="34" charset="0"/>
              </a:rPr>
              <a:t> para simplificar su uso:</a:t>
            </a:r>
          </a:p>
        </p:txBody>
      </p:sp>
      <p:pic>
        <p:nvPicPr>
          <p:cNvPr id="7" name="Imagen 6">
            <a:extLst>
              <a:ext uri="{FF2B5EF4-FFF2-40B4-BE49-F238E27FC236}">
                <a16:creationId xmlns:a16="http://schemas.microsoft.com/office/drawing/2014/main" id="{88A444C5-111C-4511-9401-B44C5C31E26A}"/>
              </a:ext>
            </a:extLst>
          </p:cNvPr>
          <p:cNvPicPr>
            <a:picLocks noChangeAspect="1"/>
          </p:cNvPicPr>
          <p:nvPr/>
        </p:nvPicPr>
        <p:blipFill>
          <a:blip r:embed="rId2"/>
          <a:stretch>
            <a:fillRect/>
          </a:stretch>
        </p:blipFill>
        <p:spPr>
          <a:xfrm>
            <a:off x="518643" y="2472412"/>
            <a:ext cx="6125430" cy="3905795"/>
          </a:xfrm>
          <a:prstGeom prst="rect">
            <a:avLst/>
          </a:prstGeom>
          <a:noFill/>
          <a:ln w="57150">
            <a:solidFill>
              <a:schemeClr val="accent2"/>
            </a:solidFill>
          </a:ln>
        </p:spPr>
      </p:pic>
      <p:pic>
        <p:nvPicPr>
          <p:cNvPr id="13" name="Imagen 12">
            <a:extLst>
              <a:ext uri="{FF2B5EF4-FFF2-40B4-BE49-F238E27FC236}">
                <a16:creationId xmlns:a16="http://schemas.microsoft.com/office/drawing/2014/main" id="{F5E936B6-DF17-4BB3-AD51-BE7F126020C2}"/>
              </a:ext>
            </a:extLst>
          </p:cNvPr>
          <p:cNvPicPr>
            <a:picLocks noChangeAspect="1"/>
          </p:cNvPicPr>
          <p:nvPr/>
        </p:nvPicPr>
        <p:blipFill>
          <a:blip r:embed="rId3"/>
          <a:stretch>
            <a:fillRect/>
          </a:stretch>
        </p:blipFill>
        <p:spPr>
          <a:xfrm>
            <a:off x="8075143" y="3813241"/>
            <a:ext cx="3598214" cy="1224135"/>
          </a:xfrm>
          <a:prstGeom prst="rect">
            <a:avLst/>
          </a:prstGeom>
          <a:noFill/>
          <a:ln w="57150">
            <a:solidFill>
              <a:schemeClr val="accent2"/>
            </a:solidFill>
          </a:ln>
        </p:spPr>
      </p:pic>
      <p:cxnSp>
        <p:nvCxnSpPr>
          <p:cNvPr id="14" name="Conector recto de flecha 13">
            <a:extLst>
              <a:ext uri="{FF2B5EF4-FFF2-40B4-BE49-F238E27FC236}">
                <a16:creationId xmlns:a16="http://schemas.microsoft.com/office/drawing/2014/main" id="{C80D6674-F485-472B-9471-99BB189BB8D5}"/>
              </a:ext>
            </a:extLst>
          </p:cNvPr>
          <p:cNvCxnSpPr>
            <a:cxnSpLocks/>
          </p:cNvCxnSpPr>
          <p:nvPr/>
        </p:nvCxnSpPr>
        <p:spPr>
          <a:xfrm flipV="1">
            <a:off x="6888366" y="4425308"/>
            <a:ext cx="942484"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39771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una aplicación Android las imágenes se tienen que importar previamente en el proyecto o bien conseguirlas de internet.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imágenes que se importen al proyecto deben estar en uno de los siguientes formatos: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vectorial: </a:t>
            </a:r>
            <a:r>
              <a:rPr lang="es-ES" sz="2800" dirty="0" err="1">
                <a:solidFill>
                  <a:schemeClr val="tx1"/>
                </a:solidFill>
                <a:latin typeface="Calibri" panose="020F0502020204030204" pitchFamily="34" charset="0"/>
                <a:cs typeface="Calibri" panose="020F0502020204030204" pitchFamily="34" charset="0"/>
              </a:rPr>
              <a:t>svg</a:t>
            </a:r>
            <a:r>
              <a:rPr lang="es-ES" sz="2800" dirty="0">
                <a:solidFill>
                  <a:schemeClr val="tx1"/>
                </a:solidFill>
                <a:latin typeface="Calibri" panose="020F0502020204030204" pitchFamily="34" charset="0"/>
                <a:cs typeface="Calibri" panose="020F0502020204030204" pitchFamily="34" charset="0"/>
              </a:rPr>
              <a:t> y </a:t>
            </a:r>
            <a:r>
              <a:rPr lang="es-ES" sz="2800" dirty="0" err="1">
                <a:solidFill>
                  <a:schemeClr val="tx1"/>
                </a:solidFill>
                <a:latin typeface="Calibri" panose="020F0502020204030204" pitchFamily="34" charset="0"/>
                <a:cs typeface="Calibri" panose="020F0502020204030204" pitchFamily="34" charset="0"/>
              </a:rPr>
              <a:t>VectorDrawable</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matriciales: gif, </a:t>
            </a:r>
            <a:r>
              <a:rPr lang="es-ES" sz="2800" dirty="0" err="1">
                <a:solidFill>
                  <a:schemeClr val="tx1"/>
                </a:solidFill>
                <a:latin typeface="Calibri" panose="020F0502020204030204" pitchFamily="34" charset="0"/>
                <a:cs typeface="Calibri" panose="020F0502020204030204" pitchFamily="34" charset="0"/>
              </a:rPr>
              <a:t>jpg</a:t>
            </a:r>
            <a:r>
              <a:rPr lang="es-ES" sz="2800" dirty="0">
                <a:solidFill>
                  <a:schemeClr val="tx1"/>
                </a:solidFill>
                <a:latin typeface="Calibri" panose="020F0502020204030204" pitchFamily="34" charset="0"/>
                <a:cs typeface="Calibri" panose="020F0502020204030204" pitchFamily="34" charset="0"/>
              </a:rPr>
              <a:t>, png y </a:t>
            </a:r>
            <a:r>
              <a:rPr lang="es-ES" sz="2800" b="1"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18208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añadir imágenes matriciales al proyecto se debe abrir el panel </a:t>
            </a:r>
            <a:r>
              <a:rPr lang="es-ES" sz="2400" b="1" dirty="0" err="1">
                <a:solidFill>
                  <a:schemeClr val="tx1"/>
                </a:solidFill>
                <a:latin typeface="Calibri" panose="020F0502020204030204" pitchFamily="34" charset="0"/>
                <a:cs typeface="Calibri" panose="020F0502020204030204" pitchFamily="34" charset="0"/>
              </a:rPr>
              <a:t>Resource</a:t>
            </a:r>
            <a:r>
              <a:rPr lang="es-ES" sz="2400" b="1" dirty="0">
                <a:solidFill>
                  <a:schemeClr val="tx1"/>
                </a:solidFill>
                <a:latin typeface="Calibri" panose="020F0502020204030204" pitchFamily="34" charset="0"/>
                <a:cs typeface="Calibri" panose="020F0502020204030204" pitchFamily="34" charset="0"/>
              </a:rPr>
              <a:t> Manager</a:t>
            </a:r>
            <a:r>
              <a:rPr lang="es-ES" sz="2400" dirty="0">
                <a:solidFill>
                  <a:schemeClr val="tx1"/>
                </a:solidFill>
                <a:latin typeface="Calibri" panose="020F0502020204030204" pitchFamily="34" charset="0"/>
                <a:cs typeface="Calibri" panose="020F0502020204030204" pitchFamily="34" charset="0"/>
              </a:rPr>
              <a:t> en la parte izquierda y desde él pulsar el botón </a:t>
            </a:r>
            <a:r>
              <a:rPr lang="es-ES" sz="2400" b="1" dirty="0">
                <a:solidFill>
                  <a:schemeClr val="tx1"/>
                </a:solidFill>
                <a:latin typeface="Calibri" panose="020F0502020204030204" pitchFamily="34" charset="0"/>
                <a:cs typeface="Calibri" panose="020F0502020204030204" pitchFamily="34" charset="0"/>
              </a:rPr>
              <a: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Para añadir imágenes matriciales (</a:t>
            </a:r>
            <a:r>
              <a:rPr lang="es-ES" sz="2400" dirty="0" err="1">
                <a:solidFill>
                  <a:schemeClr val="tx1"/>
                </a:solidFill>
                <a:latin typeface="Calibri" panose="020F0502020204030204" pitchFamily="34" charset="0"/>
                <a:cs typeface="Calibri" panose="020F0502020204030204" pitchFamily="34" charset="0"/>
              </a:rPr>
              <a:t>jpg</a:t>
            </a:r>
            <a:r>
              <a:rPr lang="es-ES" sz="2400" dirty="0">
                <a:solidFill>
                  <a:schemeClr val="tx1"/>
                </a:solidFill>
                <a:latin typeface="Calibri" panose="020F0502020204030204" pitchFamily="34" charset="0"/>
                <a:cs typeface="Calibri" panose="020F0502020204030204" pitchFamily="34" charset="0"/>
              </a:rPr>
              <a:t>, png y </a:t>
            </a:r>
            <a:r>
              <a:rPr lang="es-ES" sz="2400" dirty="0" err="1">
                <a:solidFill>
                  <a:schemeClr val="tx1"/>
                </a:solidFill>
                <a:latin typeface="Calibri" panose="020F0502020204030204" pitchFamily="34" charset="0"/>
                <a:cs typeface="Calibri" panose="020F0502020204030204" pitchFamily="34" charset="0"/>
              </a:rPr>
              <a:t>webp</a:t>
            </a:r>
            <a:r>
              <a:rPr lang="es-ES" sz="2400" dirty="0">
                <a:solidFill>
                  <a:schemeClr val="tx1"/>
                </a:solidFill>
                <a:latin typeface="Calibri" panose="020F0502020204030204" pitchFamily="34" charset="0"/>
                <a:cs typeface="Calibri" panose="020F0502020204030204" pitchFamily="34" charset="0"/>
              </a:rPr>
              <a:t>) se debe seleccionar la opción </a:t>
            </a:r>
            <a:r>
              <a:rPr lang="es-ES" sz="2400" b="1" dirty="0" err="1">
                <a:solidFill>
                  <a:schemeClr val="tx1"/>
                </a:solidFill>
                <a:latin typeface="Calibri" panose="020F0502020204030204" pitchFamily="34" charset="0"/>
                <a:cs typeface="Calibri" panose="020F0502020204030204" pitchFamily="34" charset="0"/>
              </a:rPr>
              <a:t>Import</a:t>
            </a:r>
            <a:r>
              <a:rPr lang="es-ES" sz="2400" b="1" dirty="0">
                <a:solidFill>
                  <a:schemeClr val="tx1"/>
                </a:solidFill>
                <a:latin typeface="Calibri" panose="020F0502020204030204" pitchFamily="34" charset="0"/>
                <a:cs typeface="Calibri" panose="020F0502020204030204" pitchFamily="34" charset="0"/>
              </a:rPr>
              <a:t> </a:t>
            </a:r>
            <a:r>
              <a:rPr lang="es-ES" sz="2400" b="1" dirty="0" err="1">
                <a:solidFill>
                  <a:schemeClr val="tx1"/>
                </a:solidFill>
                <a:latin typeface="Calibri" panose="020F0502020204030204" pitchFamily="34" charset="0"/>
                <a:cs typeface="Calibri" panose="020F0502020204030204" pitchFamily="34" charset="0"/>
              </a:rPr>
              <a:t>Drawables</a:t>
            </a:r>
            <a:r>
              <a:rPr lang="es-ES" sz="2400" dirty="0">
                <a:solidFill>
                  <a:schemeClr val="tx1"/>
                </a:solidFill>
                <a:latin typeface="Calibri" panose="020F0502020204030204" pitchFamily="34" charset="0"/>
                <a:cs typeface="Calibri" panose="020F0502020204030204" pitchFamily="34" charset="0"/>
              </a:rPr>
              <a:t>.</a:t>
            </a:r>
          </a:p>
        </p:txBody>
      </p:sp>
      <p:pic>
        <p:nvPicPr>
          <p:cNvPr id="6" name="Imagen 5">
            <a:extLst>
              <a:ext uri="{FF2B5EF4-FFF2-40B4-BE49-F238E27FC236}">
                <a16:creationId xmlns:a16="http://schemas.microsoft.com/office/drawing/2014/main" id="{39473408-FC19-4CF2-8A67-47F4A6223AA9}"/>
              </a:ext>
            </a:extLst>
          </p:cNvPr>
          <p:cNvPicPr>
            <a:picLocks noChangeAspect="1"/>
          </p:cNvPicPr>
          <p:nvPr/>
        </p:nvPicPr>
        <p:blipFill>
          <a:blip r:embed="rId2"/>
          <a:stretch>
            <a:fillRect/>
          </a:stretch>
        </p:blipFill>
        <p:spPr>
          <a:xfrm>
            <a:off x="3482717" y="2150487"/>
            <a:ext cx="1953973" cy="1762407"/>
          </a:xfrm>
          <a:prstGeom prst="rect">
            <a:avLst/>
          </a:prstGeom>
          <a:noFill/>
          <a:ln w="57150">
            <a:solidFill>
              <a:schemeClr val="accent2"/>
            </a:solidFill>
          </a:ln>
        </p:spPr>
      </p:pic>
      <p:cxnSp>
        <p:nvCxnSpPr>
          <p:cNvPr id="18" name="Conector recto de flecha 17">
            <a:extLst>
              <a:ext uri="{FF2B5EF4-FFF2-40B4-BE49-F238E27FC236}">
                <a16:creationId xmlns:a16="http://schemas.microsoft.com/office/drawing/2014/main" id="{0439AEDB-D8E5-4501-B154-740ACE0E9A93}"/>
              </a:ext>
            </a:extLst>
          </p:cNvPr>
          <p:cNvCxnSpPr>
            <a:cxnSpLocks/>
          </p:cNvCxnSpPr>
          <p:nvPr/>
        </p:nvCxnSpPr>
        <p:spPr>
          <a:xfrm flipV="1">
            <a:off x="2387150" y="2921793"/>
            <a:ext cx="990393" cy="12340"/>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9" name="Rectángulo 18">
            <a:extLst>
              <a:ext uri="{FF2B5EF4-FFF2-40B4-BE49-F238E27FC236}">
                <a16:creationId xmlns:a16="http://schemas.microsoft.com/office/drawing/2014/main" id="{BF9AB4F0-068C-49C2-9279-9E2846FB92B5}"/>
              </a:ext>
            </a:extLst>
          </p:cNvPr>
          <p:cNvSpPr/>
          <p:nvPr/>
        </p:nvSpPr>
        <p:spPr>
          <a:xfrm>
            <a:off x="3486150" y="2728912"/>
            <a:ext cx="1500187" cy="385763"/>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253CC3F4-C75B-4712-9BBB-2E7DE8AF4B64}"/>
              </a:ext>
            </a:extLst>
          </p:cNvPr>
          <p:cNvPicPr>
            <a:picLocks noChangeAspect="1"/>
          </p:cNvPicPr>
          <p:nvPr/>
        </p:nvPicPr>
        <p:blipFill>
          <a:blip r:embed="rId3"/>
          <a:stretch>
            <a:fillRect/>
          </a:stretch>
        </p:blipFill>
        <p:spPr>
          <a:xfrm>
            <a:off x="4816291" y="4822691"/>
            <a:ext cx="1961636" cy="1555516"/>
          </a:xfrm>
          <a:prstGeom prst="rect">
            <a:avLst/>
          </a:prstGeom>
          <a:noFill/>
          <a:ln w="57150">
            <a:solidFill>
              <a:schemeClr val="accent2"/>
            </a:solidFill>
          </a:ln>
        </p:spPr>
      </p:pic>
      <p:cxnSp>
        <p:nvCxnSpPr>
          <p:cNvPr id="22" name="Conector recto de flecha 21">
            <a:extLst>
              <a:ext uri="{FF2B5EF4-FFF2-40B4-BE49-F238E27FC236}">
                <a16:creationId xmlns:a16="http://schemas.microsoft.com/office/drawing/2014/main" id="{2E33249F-B96D-4518-ABA6-FECCE9156D69}"/>
              </a:ext>
            </a:extLst>
          </p:cNvPr>
          <p:cNvCxnSpPr>
            <a:cxnSpLocks/>
          </p:cNvCxnSpPr>
          <p:nvPr/>
        </p:nvCxnSpPr>
        <p:spPr>
          <a:xfrm flipH="1">
            <a:off x="6373015" y="6207554"/>
            <a:ext cx="1312550" cy="0"/>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4" name="Imagen 23">
            <a:extLst>
              <a:ext uri="{FF2B5EF4-FFF2-40B4-BE49-F238E27FC236}">
                <a16:creationId xmlns:a16="http://schemas.microsoft.com/office/drawing/2014/main" id="{5765BEAA-508E-467B-9FA2-17A9DCDF68EF}"/>
              </a:ext>
            </a:extLst>
          </p:cNvPr>
          <p:cNvPicPr>
            <a:picLocks noChangeAspect="1"/>
          </p:cNvPicPr>
          <p:nvPr/>
        </p:nvPicPr>
        <p:blipFill rotWithShape="1">
          <a:blip r:embed="rId4"/>
          <a:srcRect b="27456"/>
          <a:stretch/>
        </p:blipFill>
        <p:spPr>
          <a:xfrm>
            <a:off x="6637431" y="2150486"/>
            <a:ext cx="2758171" cy="1762401"/>
          </a:xfrm>
          <a:prstGeom prst="rect">
            <a:avLst/>
          </a:prstGeom>
          <a:noFill/>
          <a:ln w="57150">
            <a:solidFill>
              <a:schemeClr val="accent2"/>
            </a:solidFill>
          </a:ln>
        </p:spPr>
      </p:pic>
      <p:sp>
        <p:nvSpPr>
          <p:cNvPr id="25" name="Rectángulo 24">
            <a:extLst>
              <a:ext uri="{FF2B5EF4-FFF2-40B4-BE49-F238E27FC236}">
                <a16:creationId xmlns:a16="http://schemas.microsoft.com/office/drawing/2014/main" id="{A0610838-A8B8-4CD2-9AEB-C92383445A8B}"/>
              </a:ext>
            </a:extLst>
          </p:cNvPr>
          <p:cNvSpPr/>
          <p:nvPr/>
        </p:nvSpPr>
        <p:spPr>
          <a:xfrm>
            <a:off x="6887692" y="2484623"/>
            <a:ext cx="360436" cy="360000"/>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Conector recto de flecha 25">
            <a:extLst>
              <a:ext uri="{FF2B5EF4-FFF2-40B4-BE49-F238E27FC236}">
                <a16:creationId xmlns:a16="http://schemas.microsoft.com/office/drawing/2014/main" id="{19961B2B-B955-45D5-A86E-2348AD0D5432}"/>
              </a:ext>
            </a:extLst>
          </p:cNvPr>
          <p:cNvCxnSpPr>
            <a:cxnSpLocks/>
          </p:cNvCxnSpPr>
          <p:nvPr/>
        </p:nvCxnSpPr>
        <p:spPr>
          <a:xfrm>
            <a:off x="6134462" y="2278816"/>
            <a:ext cx="696610" cy="301604"/>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077245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Una vez seleccionada la imagen aparece la ventana de importación:</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se quiere se puede seleccionar un </a:t>
            </a:r>
            <a:r>
              <a:rPr lang="es-ES" sz="2400" b="1" dirty="0">
                <a:solidFill>
                  <a:schemeClr val="tx1"/>
                </a:solidFill>
                <a:latin typeface="Calibri" panose="020F0502020204030204" pitchFamily="34" charset="0"/>
                <a:cs typeface="Calibri" panose="020F0502020204030204" pitchFamily="34" charset="0"/>
              </a:rPr>
              <a:t>QUALIFIER</a:t>
            </a:r>
            <a:r>
              <a:rPr lang="es-ES" sz="2400" dirty="0">
                <a:solidFill>
                  <a:schemeClr val="tx1"/>
                </a:solidFill>
                <a:latin typeface="Calibri" panose="020F0502020204030204" pitchFamily="34" charset="0"/>
                <a:cs typeface="Calibri" panose="020F0502020204030204" pitchFamily="34" charset="0"/>
              </a:rPr>
              <a:t>, esto permitiría cargar imágenes de diferentes tamaños según las características del dispositivo.</a:t>
            </a:r>
          </a:p>
          <a:p>
            <a:pPr marL="0" indent="0">
              <a:spcBef>
                <a:spcPts val="0"/>
              </a:spcBef>
              <a:spcAft>
                <a:spcPts val="0"/>
              </a:spcAft>
              <a:buNone/>
            </a:pPr>
            <a:endParaRPr lang="es-ES" sz="24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Por último se debe pulsar el botón </a:t>
            </a:r>
            <a:r>
              <a:rPr lang="es-ES" sz="2400" b="1" dirty="0" err="1">
                <a:solidFill>
                  <a:schemeClr val="tx1"/>
                </a:solidFill>
                <a:latin typeface="Calibri" panose="020F0502020204030204" pitchFamily="34" charset="0"/>
                <a:cs typeface="Calibri" panose="020F0502020204030204" pitchFamily="34" charset="0"/>
              </a:rPr>
              <a:t>Import</a:t>
            </a:r>
            <a:r>
              <a:rPr lang="es-ES" sz="2400" dirty="0">
                <a:solidFill>
                  <a:schemeClr val="tx1"/>
                </a:solidFill>
                <a:latin typeface="Calibri" panose="020F0502020204030204" pitchFamily="34" charset="0"/>
                <a:cs typeface="Calibri" panose="020F0502020204030204" pitchFamily="34" charset="0"/>
              </a:rPr>
              <a:t> y la imagen ya estará disponible.</a:t>
            </a:r>
            <a:endParaRPr lang="es-ES" sz="2400" b="1" dirty="0">
              <a:solidFill>
                <a:schemeClr val="tx1"/>
              </a:solidFill>
              <a:latin typeface="Calibri" panose="020F0502020204030204" pitchFamily="34" charset="0"/>
              <a:cs typeface="Calibri" panose="020F0502020204030204" pitchFamily="34" charset="0"/>
            </a:endParaRPr>
          </a:p>
        </p:txBody>
      </p:sp>
      <p:cxnSp>
        <p:nvCxnSpPr>
          <p:cNvPr id="14" name="Conector recto de flecha 13">
            <a:extLst>
              <a:ext uri="{FF2B5EF4-FFF2-40B4-BE49-F238E27FC236}">
                <a16:creationId xmlns:a16="http://schemas.microsoft.com/office/drawing/2014/main" id="{4EE4AC4E-CE61-4135-B8E7-DCCCCA1C3309}"/>
              </a:ext>
            </a:extLst>
          </p:cNvPr>
          <p:cNvCxnSpPr>
            <a:cxnSpLocks/>
          </p:cNvCxnSpPr>
          <p:nvPr/>
        </p:nvCxnSpPr>
        <p:spPr>
          <a:xfrm flipV="1">
            <a:off x="5659990" y="3260533"/>
            <a:ext cx="940066"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2" name="Imagen 11">
            <a:extLst>
              <a:ext uri="{FF2B5EF4-FFF2-40B4-BE49-F238E27FC236}">
                <a16:creationId xmlns:a16="http://schemas.microsoft.com/office/drawing/2014/main" id="{60DE8138-6A1D-45F7-8FF0-E8B42A8ED62F}"/>
              </a:ext>
            </a:extLst>
          </p:cNvPr>
          <p:cNvPicPr>
            <a:picLocks noChangeAspect="1"/>
          </p:cNvPicPr>
          <p:nvPr/>
        </p:nvPicPr>
        <p:blipFill>
          <a:blip r:embed="rId2"/>
          <a:stretch>
            <a:fillRect/>
          </a:stretch>
        </p:blipFill>
        <p:spPr>
          <a:xfrm>
            <a:off x="6744978" y="1727518"/>
            <a:ext cx="4362348" cy="3066032"/>
          </a:xfrm>
          <a:prstGeom prst="rect">
            <a:avLst/>
          </a:prstGeom>
          <a:noFill/>
          <a:ln w="57150">
            <a:solidFill>
              <a:schemeClr val="accent2"/>
            </a:solidFill>
          </a:ln>
        </p:spPr>
      </p:pic>
      <p:pic>
        <p:nvPicPr>
          <p:cNvPr id="13" name="Imagen 12">
            <a:extLst>
              <a:ext uri="{FF2B5EF4-FFF2-40B4-BE49-F238E27FC236}">
                <a16:creationId xmlns:a16="http://schemas.microsoft.com/office/drawing/2014/main" id="{0B71FC47-4DB4-4652-B016-AE59BB90E2F1}"/>
              </a:ext>
            </a:extLst>
          </p:cNvPr>
          <p:cNvPicPr>
            <a:picLocks noChangeAspect="1"/>
          </p:cNvPicPr>
          <p:nvPr/>
        </p:nvPicPr>
        <p:blipFill>
          <a:blip r:embed="rId3"/>
          <a:stretch>
            <a:fillRect/>
          </a:stretch>
        </p:blipFill>
        <p:spPr>
          <a:xfrm>
            <a:off x="1084674" y="1727518"/>
            <a:ext cx="4362348" cy="3066032"/>
          </a:xfrm>
          <a:prstGeom prst="rect">
            <a:avLst/>
          </a:prstGeom>
          <a:noFill/>
          <a:ln w="57150">
            <a:solidFill>
              <a:schemeClr val="accent2"/>
            </a:solidFill>
          </a:ln>
        </p:spPr>
      </p:pic>
    </p:spTree>
    <p:extLst>
      <p:ext uri="{BB962C8B-B14F-4D97-AF65-F5344CB8AC3E}">
        <p14:creationId xmlns:p14="http://schemas.microsoft.com/office/powerpoint/2010/main" val="480603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Introducción</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 última versión de Jetpack Compose utiliza Material </a:t>
            </a:r>
            <a:r>
              <a:rPr lang="es-ES" sz="2000" dirty="0" err="1">
                <a:solidFill>
                  <a:schemeClr val="tx1"/>
                </a:solidFill>
                <a:latin typeface="Calibri" panose="020F0502020204030204" pitchFamily="34" charset="0"/>
                <a:cs typeface="Calibri" panose="020F0502020204030204" pitchFamily="34" charset="0"/>
              </a:rPr>
              <a:t>Desing</a:t>
            </a:r>
            <a:r>
              <a:rPr lang="es-ES" sz="2000" dirty="0">
                <a:solidFill>
                  <a:schemeClr val="tx1"/>
                </a:solidFill>
                <a:latin typeface="Calibri" panose="020F0502020204030204" pitchFamily="34" charset="0"/>
                <a:cs typeface="Calibri" panose="020F0502020204030204" pitchFamily="34" charset="0"/>
              </a:rPr>
              <a:t> 3. Material </a:t>
            </a:r>
            <a:r>
              <a:rPr lang="es-ES" sz="2000" dirty="0" err="1">
                <a:solidFill>
                  <a:schemeClr val="tx1"/>
                </a:solidFill>
                <a:latin typeface="Calibri" panose="020F0502020204030204" pitchFamily="34" charset="0"/>
                <a:cs typeface="Calibri" panose="020F0502020204030204" pitchFamily="34" charset="0"/>
              </a:rPr>
              <a:t>Design</a:t>
            </a:r>
            <a:r>
              <a:rPr lang="es-ES" sz="2000" dirty="0">
                <a:solidFill>
                  <a:schemeClr val="tx1"/>
                </a:solidFill>
                <a:latin typeface="Calibri" panose="020F0502020204030204" pitchFamily="34" charset="0"/>
                <a:cs typeface="Calibri" panose="020F0502020204030204" pitchFamily="34" charset="0"/>
              </a:rPr>
              <a:t> es un estilo de diseño de interfaces de Google.</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1B8F0A8D-CFE8-4CF6-AF73-E7CE2B83FA77}"/>
              </a:ext>
            </a:extLst>
          </p:cNvPr>
          <p:cNvPicPr>
            <a:picLocks noChangeAspect="1"/>
          </p:cNvPicPr>
          <p:nvPr/>
        </p:nvPicPr>
        <p:blipFill>
          <a:blip r:embed="rId2"/>
          <a:stretch>
            <a:fillRect/>
          </a:stretch>
        </p:blipFill>
        <p:spPr>
          <a:xfrm>
            <a:off x="518643" y="2132856"/>
            <a:ext cx="4248092" cy="3696432"/>
          </a:xfrm>
          <a:prstGeom prst="rect">
            <a:avLst/>
          </a:prstGeom>
          <a:noFill/>
          <a:ln w="57150">
            <a:solidFill>
              <a:schemeClr val="accent2"/>
            </a:solidFill>
          </a:ln>
        </p:spPr>
      </p:pic>
      <p:pic>
        <p:nvPicPr>
          <p:cNvPr id="3" name="Imagen 2">
            <a:extLst>
              <a:ext uri="{FF2B5EF4-FFF2-40B4-BE49-F238E27FC236}">
                <a16:creationId xmlns:a16="http://schemas.microsoft.com/office/drawing/2014/main" id="{A5AC038D-6A2B-471E-812B-5AB797491208}"/>
              </a:ext>
            </a:extLst>
          </p:cNvPr>
          <p:cNvPicPr>
            <a:picLocks noChangeAspect="1"/>
          </p:cNvPicPr>
          <p:nvPr/>
        </p:nvPicPr>
        <p:blipFill>
          <a:blip r:embed="rId3"/>
          <a:stretch>
            <a:fillRect/>
          </a:stretch>
        </p:blipFill>
        <p:spPr>
          <a:xfrm>
            <a:off x="5300786" y="2228937"/>
            <a:ext cx="6372571" cy="3504270"/>
          </a:xfrm>
          <a:prstGeom prst="rect">
            <a:avLst/>
          </a:prstGeom>
          <a:noFill/>
          <a:ln w="57150">
            <a:solidFill>
              <a:schemeClr val="accent2"/>
            </a:solidFill>
          </a:ln>
        </p:spPr>
      </p:pic>
      <p:cxnSp>
        <p:nvCxnSpPr>
          <p:cNvPr id="14" name="Conector recto de flecha 13">
            <a:extLst>
              <a:ext uri="{FF2B5EF4-FFF2-40B4-BE49-F238E27FC236}">
                <a16:creationId xmlns:a16="http://schemas.microsoft.com/office/drawing/2014/main" id="{B014B035-5256-442D-9E17-D595D17C2BE3}"/>
              </a:ext>
            </a:extLst>
          </p:cNvPr>
          <p:cNvCxnSpPr>
            <a:cxnSpLocks/>
          </p:cNvCxnSpPr>
          <p:nvPr/>
        </p:nvCxnSpPr>
        <p:spPr>
          <a:xfrm flipV="1">
            <a:off x="1720674" y="4309972"/>
            <a:ext cx="3439222"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510869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añadir imágenes vectoriales, generalmente iconos ofrecidos por Google, se debe seleccionar la opción </a:t>
            </a:r>
            <a:r>
              <a:rPr lang="es-ES" sz="2800" b="1" dirty="0">
                <a:solidFill>
                  <a:schemeClr val="tx1"/>
                </a:solidFill>
                <a:latin typeface="Calibri" panose="020F0502020204030204" pitchFamily="34" charset="0"/>
                <a:cs typeface="Calibri" panose="020F0502020204030204" pitchFamily="34" charset="0"/>
              </a:rPr>
              <a:t>Vector </a:t>
            </a:r>
            <a:r>
              <a:rPr lang="es-ES" sz="2800" b="1" dirty="0" err="1">
                <a:solidFill>
                  <a:schemeClr val="tx1"/>
                </a:solidFill>
                <a:latin typeface="Calibri" panose="020F0502020204030204" pitchFamily="34" charset="0"/>
                <a:cs typeface="Calibri" panose="020F0502020204030204" pitchFamily="34" charset="0"/>
              </a:rPr>
              <a:t>Asset</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abrirá una ventana que permite elegir el icono y configurar su nombre, tamaño, color y opacidad.</a:t>
            </a:r>
          </a:p>
        </p:txBody>
      </p:sp>
      <p:pic>
        <p:nvPicPr>
          <p:cNvPr id="13" name="Imagen 12">
            <a:extLst>
              <a:ext uri="{FF2B5EF4-FFF2-40B4-BE49-F238E27FC236}">
                <a16:creationId xmlns:a16="http://schemas.microsoft.com/office/drawing/2014/main" id="{5C5D70A9-9606-4E8C-9D77-A725D553FFEE}"/>
              </a:ext>
            </a:extLst>
          </p:cNvPr>
          <p:cNvPicPr>
            <a:picLocks noChangeAspect="1"/>
          </p:cNvPicPr>
          <p:nvPr/>
        </p:nvPicPr>
        <p:blipFill>
          <a:blip r:embed="rId2"/>
          <a:stretch>
            <a:fillRect/>
          </a:stretch>
        </p:blipFill>
        <p:spPr>
          <a:xfrm>
            <a:off x="5039896" y="2647406"/>
            <a:ext cx="2112208" cy="1563187"/>
          </a:xfrm>
          <a:prstGeom prst="rect">
            <a:avLst/>
          </a:prstGeom>
          <a:noFill/>
          <a:ln w="57150">
            <a:solidFill>
              <a:schemeClr val="accent2"/>
            </a:solidFill>
          </a:ln>
        </p:spPr>
      </p:pic>
      <p:cxnSp>
        <p:nvCxnSpPr>
          <p:cNvPr id="14" name="Conector recto de flecha 13">
            <a:extLst>
              <a:ext uri="{FF2B5EF4-FFF2-40B4-BE49-F238E27FC236}">
                <a16:creationId xmlns:a16="http://schemas.microsoft.com/office/drawing/2014/main" id="{4EE4AC4E-CE61-4135-B8E7-DCCCCA1C3309}"/>
              </a:ext>
            </a:extLst>
          </p:cNvPr>
          <p:cNvCxnSpPr>
            <a:cxnSpLocks/>
          </p:cNvCxnSpPr>
          <p:nvPr/>
        </p:nvCxnSpPr>
        <p:spPr>
          <a:xfrm flipH="1">
            <a:off x="6312024" y="3635244"/>
            <a:ext cx="164028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935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Para añadir imágenes vectoriales, generalmente iconos ofrecidos por Google, se debe seleccionar la opción </a:t>
            </a:r>
            <a:r>
              <a:rPr lang="es-ES" sz="2800" b="1" dirty="0">
                <a:solidFill>
                  <a:schemeClr val="tx1"/>
                </a:solidFill>
                <a:latin typeface="Calibri" panose="020F0502020204030204" pitchFamily="34" charset="0"/>
                <a:cs typeface="Calibri" panose="020F0502020204030204" pitchFamily="34" charset="0"/>
              </a:rPr>
              <a:t>Vector </a:t>
            </a:r>
            <a:r>
              <a:rPr lang="es-ES" sz="2800" b="1" dirty="0" err="1">
                <a:solidFill>
                  <a:schemeClr val="tx1"/>
                </a:solidFill>
                <a:latin typeface="Calibri" panose="020F0502020204030204" pitchFamily="34" charset="0"/>
                <a:cs typeface="Calibri" panose="020F0502020204030204" pitchFamily="34" charset="0"/>
              </a:rPr>
              <a:t>Asset</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Por último se debe pulsar el botón </a:t>
            </a:r>
            <a:r>
              <a:rPr lang="es-ES" sz="2800" b="1" dirty="0" err="1">
                <a:solidFill>
                  <a:schemeClr val="tx1"/>
                </a:solidFill>
                <a:latin typeface="Calibri" panose="020F0502020204030204" pitchFamily="34" charset="0"/>
                <a:cs typeface="Calibri" panose="020F0502020204030204" pitchFamily="34" charset="0"/>
              </a:rPr>
              <a:t>Finish</a:t>
            </a:r>
            <a:r>
              <a:rPr lang="es-ES" sz="2800" b="1"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rPr>
              <a:t>y la imagen ya estará disponible.</a:t>
            </a:r>
            <a:endParaRPr lang="es-ES" sz="2800" b="1"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1B607B7F-152D-45FC-BFB7-3734A0EE123E}"/>
              </a:ext>
            </a:extLst>
          </p:cNvPr>
          <p:cNvPicPr>
            <a:picLocks noChangeAspect="1"/>
          </p:cNvPicPr>
          <p:nvPr/>
        </p:nvPicPr>
        <p:blipFill>
          <a:blip r:embed="rId2"/>
          <a:stretch>
            <a:fillRect/>
          </a:stretch>
        </p:blipFill>
        <p:spPr>
          <a:xfrm>
            <a:off x="1364954" y="2271727"/>
            <a:ext cx="4185740" cy="3225927"/>
          </a:xfrm>
          <a:prstGeom prst="rect">
            <a:avLst/>
          </a:prstGeom>
          <a:noFill/>
          <a:ln w="57150">
            <a:solidFill>
              <a:schemeClr val="accent2"/>
            </a:solidFill>
          </a:ln>
        </p:spPr>
      </p:pic>
      <p:pic>
        <p:nvPicPr>
          <p:cNvPr id="3" name="Imagen 2">
            <a:extLst>
              <a:ext uri="{FF2B5EF4-FFF2-40B4-BE49-F238E27FC236}">
                <a16:creationId xmlns:a16="http://schemas.microsoft.com/office/drawing/2014/main" id="{AF4D7C12-AFBF-46BB-9453-6404BB11D533}"/>
              </a:ext>
            </a:extLst>
          </p:cNvPr>
          <p:cNvPicPr>
            <a:picLocks noChangeAspect="1"/>
          </p:cNvPicPr>
          <p:nvPr/>
        </p:nvPicPr>
        <p:blipFill>
          <a:blip r:embed="rId3"/>
          <a:stretch>
            <a:fillRect/>
          </a:stretch>
        </p:blipFill>
        <p:spPr>
          <a:xfrm>
            <a:off x="6639756" y="2276872"/>
            <a:ext cx="4187639" cy="3227391"/>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3DDB928E-D2FB-4F7A-A1CB-21DFEF4B536A}"/>
              </a:ext>
            </a:extLst>
          </p:cNvPr>
          <p:cNvCxnSpPr>
            <a:cxnSpLocks/>
          </p:cNvCxnSpPr>
          <p:nvPr/>
        </p:nvCxnSpPr>
        <p:spPr>
          <a:xfrm>
            <a:off x="5735960" y="3884690"/>
            <a:ext cx="79208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64428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Las imágenes añadidas, se pueden ver en la carpeta </a:t>
            </a:r>
            <a:r>
              <a:rPr lang="es-ES" sz="2800" b="1" dirty="0">
                <a:solidFill>
                  <a:schemeClr val="tx1"/>
                </a:solidFill>
                <a:latin typeface="Calibri" panose="020F0502020204030204" pitchFamily="34" charset="0"/>
                <a:cs typeface="Calibri" panose="020F0502020204030204" pitchFamily="34" charset="0"/>
              </a:rPr>
              <a:t>res</a:t>
            </a:r>
            <a:r>
              <a:rPr lang="es-ES" sz="2800" dirty="0">
                <a:solidFill>
                  <a:schemeClr val="tx1"/>
                </a:solidFill>
                <a:latin typeface="Calibri" panose="020F0502020204030204" pitchFamily="34" charset="0"/>
                <a:cs typeface="Calibri" panose="020F0502020204030204" pitchFamily="34" charset="0"/>
              </a:rPr>
              <a:t> y en </a:t>
            </a:r>
            <a:r>
              <a:rPr lang="es-ES" sz="2800" b="1" dirty="0" err="1">
                <a:solidFill>
                  <a:schemeClr val="tx1"/>
                </a:solidFill>
                <a:latin typeface="Calibri" panose="020F0502020204030204" pitchFamily="34" charset="0"/>
                <a:cs typeface="Calibri" panose="020F0502020204030204" pitchFamily="34" charset="0"/>
              </a:rPr>
              <a:t>Resource</a:t>
            </a:r>
            <a:r>
              <a:rPr lang="es-ES" sz="2800" b="1" dirty="0">
                <a:solidFill>
                  <a:schemeClr val="tx1"/>
                </a:solidFill>
                <a:latin typeface="Calibri" panose="020F0502020204030204" pitchFamily="34" charset="0"/>
                <a:cs typeface="Calibri" panose="020F0502020204030204" pitchFamily="34" charset="0"/>
              </a:rPr>
              <a:t> Manager</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han seleccionado QUALIFIERS las imágenes aparecerán organizadas según eso QUALIFIERS.</a:t>
            </a:r>
          </a:p>
        </p:txBody>
      </p:sp>
      <p:pic>
        <p:nvPicPr>
          <p:cNvPr id="6" name="Imagen 5">
            <a:extLst>
              <a:ext uri="{FF2B5EF4-FFF2-40B4-BE49-F238E27FC236}">
                <a16:creationId xmlns:a16="http://schemas.microsoft.com/office/drawing/2014/main" id="{A3C07723-6884-4B42-B4FE-7BFD0D8CB2F0}"/>
              </a:ext>
            </a:extLst>
          </p:cNvPr>
          <p:cNvPicPr>
            <a:picLocks noChangeAspect="1"/>
          </p:cNvPicPr>
          <p:nvPr/>
        </p:nvPicPr>
        <p:blipFill rotWithShape="1">
          <a:blip r:embed="rId2"/>
          <a:srcRect b="1604"/>
          <a:stretch/>
        </p:blipFill>
        <p:spPr>
          <a:xfrm>
            <a:off x="2787388" y="2341824"/>
            <a:ext cx="2786138" cy="2980520"/>
          </a:xfrm>
          <a:prstGeom prst="rect">
            <a:avLst/>
          </a:prstGeom>
          <a:noFill/>
          <a:ln w="57150">
            <a:solidFill>
              <a:schemeClr val="accent2"/>
            </a:solidFill>
          </a:ln>
        </p:spPr>
      </p:pic>
      <p:pic>
        <p:nvPicPr>
          <p:cNvPr id="9" name="Imagen 8">
            <a:extLst>
              <a:ext uri="{FF2B5EF4-FFF2-40B4-BE49-F238E27FC236}">
                <a16:creationId xmlns:a16="http://schemas.microsoft.com/office/drawing/2014/main" id="{5D4DB724-742F-40D4-90D5-6662E3872A29}"/>
              </a:ext>
            </a:extLst>
          </p:cNvPr>
          <p:cNvPicPr>
            <a:picLocks noChangeAspect="1"/>
          </p:cNvPicPr>
          <p:nvPr/>
        </p:nvPicPr>
        <p:blipFill>
          <a:blip r:embed="rId3"/>
          <a:stretch>
            <a:fillRect/>
          </a:stretch>
        </p:blipFill>
        <p:spPr>
          <a:xfrm>
            <a:off x="6618476" y="2341824"/>
            <a:ext cx="2737543" cy="2980520"/>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7002BB0E-3B95-4A03-95FE-2C4E9B42E92E}"/>
              </a:ext>
            </a:extLst>
          </p:cNvPr>
          <p:cNvCxnSpPr>
            <a:cxnSpLocks/>
          </p:cNvCxnSpPr>
          <p:nvPr/>
        </p:nvCxnSpPr>
        <p:spPr>
          <a:xfrm>
            <a:off x="2007395" y="4562333"/>
            <a:ext cx="1096994" cy="432049"/>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47BC92B3-E350-4739-887B-EA926D3DC668}"/>
              </a:ext>
            </a:extLst>
          </p:cNvPr>
          <p:cNvCxnSpPr>
            <a:cxnSpLocks/>
          </p:cNvCxnSpPr>
          <p:nvPr/>
        </p:nvCxnSpPr>
        <p:spPr>
          <a:xfrm>
            <a:off x="1698890" y="2706799"/>
            <a:ext cx="1096994" cy="432049"/>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2CA3F795-146D-4EB3-B876-2A4505517726}"/>
              </a:ext>
            </a:extLst>
          </p:cNvPr>
          <p:cNvCxnSpPr>
            <a:cxnSpLocks/>
          </p:cNvCxnSpPr>
          <p:nvPr/>
        </p:nvCxnSpPr>
        <p:spPr>
          <a:xfrm flipH="1" flipV="1">
            <a:off x="8692586" y="4175387"/>
            <a:ext cx="1351278" cy="363832"/>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AC6E592D-12C2-4F64-ABE7-114F643F00E5}"/>
              </a:ext>
            </a:extLst>
          </p:cNvPr>
          <p:cNvCxnSpPr>
            <a:cxnSpLocks/>
          </p:cNvCxnSpPr>
          <p:nvPr/>
        </p:nvCxnSpPr>
        <p:spPr>
          <a:xfrm flipH="1" flipV="1">
            <a:off x="7587686" y="2513274"/>
            <a:ext cx="1351278" cy="363832"/>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95132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Conversión de imágenes matriciales a </a:t>
            </a:r>
            <a:r>
              <a:rPr lang="es-ES" sz="2800" b="1" dirty="0" err="1">
                <a:solidFill>
                  <a:schemeClr val="tx1"/>
                </a:solidFill>
                <a:latin typeface="Calibri" panose="020F0502020204030204" pitchFamily="34" charset="0"/>
                <a:cs typeface="Calibri" panose="020F0502020204030204" pitchFamily="34" charset="0"/>
              </a:rPr>
              <a:t>webp</a:t>
            </a:r>
            <a:r>
              <a:rPr lang="es-ES" sz="2800" b="1"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Google recomienda el uso de imágenes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 por estar más optimizadas y ocupar menos espacio.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imágenes en formato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 se puede reducir el tamaño de la aplicación hasta un 80%.</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formato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 es compatible a partir de la API 14 con pérdida de calidad y de la API 18 sin pérdida de calidad.</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Como en el curso se trabaja con la API 34 no hay problemas de calidad.</a:t>
            </a:r>
          </a:p>
        </p:txBody>
      </p:sp>
    </p:spTree>
    <p:extLst>
      <p:ext uri="{BB962C8B-B14F-4D97-AF65-F5344CB8AC3E}">
        <p14:creationId xmlns:p14="http://schemas.microsoft.com/office/powerpoint/2010/main" val="918942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Sobre la imagen en el proyecto se hace clic derecho: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Se eligen las opciones que se necesiten:</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100% o </a:t>
            </a:r>
            <a:r>
              <a:rPr lang="es-ES" sz="2000" dirty="0" err="1">
                <a:solidFill>
                  <a:schemeClr val="tx1"/>
                </a:solidFill>
                <a:latin typeface="Calibri" panose="020F0502020204030204" pitchFamily="34" charset="0"/>
                <a:cs typeface="Calibri" panose="020F0502020204030204" pitchFamily="34" charset="0"/>
              </a:rPr>
              <a:t>Lossless</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encoding</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máxima calidad.</a:t>
            </a:r>
            <a:endParaRPr lang="es-ES" sz="20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06E28191-82CD-4B23-9B12-42382E75AC60}"/>
              </a:ext>
            </a:extLst>
          </p:cNvPr>
          <p:cNvPicPr>
            <a:picLocks noChangeAspect="1"/>
          </p:cNvPicPr>
          <p:nvPr/>
        </p:nvPicPr>
        <p:blipFill>
          <a:blip r:embed="rId2"/>
          <a:stretch>
            <a:fillRect/>
          </a:stretch>
        </p:blipFill>
        <p:spPr>
          <a:xfrm>
            <a:off x="1183086" y="1637805"/>
            <a:ext cx="4464496" cy="4751234"/>
          </a:xfrm>
          <a:prstGeom prst="rect">
            <a:avLst/>
          </a:prstGeom>
          <a:noFill/>
          <a:ln w="57150">
            <a:solidFill>
              <a:schemeClr val="accent2"/>
            </a:solidFill>
          </a:ln>
        </p:spPr>
      </p:pic>
      <p:pic>
        <p:nvPicPr>
          <p:cNvPr id="6" name="Imagen 5">
            <a:extLst>
              <a:ext uri="{FF2B5EF4-FFF2-40B4-BE49-F238E27FC236}">
                <a16:creationId xmlns:a16="http://schemas.microsoft.com/office/drawing/2014/main" id="{721FED85-1BA7-4BAB-8F93-47515890E3D3}"/>
              </a:ext>
            </a:extLst>
          </p:cNvPr>
          <p:cNvPicPr>
            <a:picLocks noChangeAspect="1"/>
          </p:cNvPicPr>
          <p:nvPr/>
        </p:nvPicPr>
        <p:blipFill>
          <a:blip r:embed="rId3"/>
          <a:stretch>
            <a:fillRect/>
          </a:stretch>
        </p:blipFill>
        <p:spPr>
          <a:xfrm>
            <a:off x="6544420" y="2590055"/>
            <a:ext cx="4835998" cy="3521000"/>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8467CDE8-80BF-481B-8206-2CAB60CF895C}"/>
              </a:ext>
            </a:extLst>
          </p:cNvPr>
          <p:cNvCxnSpPr>
            <a:cxnSpLocks/>
          </p:cNvCxnSpPr>
          <p:nvPr/>
        </p:nvCxnSpPr>
        <p:spPr>
          <a:xfrm flipH="1">
            <a:off x="2938543" y="6111055"/>
            <a:ext cx="792088"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6A3BFBDE-467F-4866-93BE-9E144D58AB72}"/>
              </a:ext>
            </a:extLst>
          </p:cNvPr>
          <p:cNvCxnSpPr>
            <a:cxnSpLocks/>
          </p:cNvCxnSpPr>
          <p:nvPr/>
        </p:nvCxnSpPr>
        <p:spPr>
          <a:xfrm flipV="1">
            <a:off x="5346071" y="2130423"/>
            <a:ext cx="0" cy="674215"/>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CC518E3D-6408-4817-9A70-73D549CE8D17}"/>
              </a:ext>
            </a:extLst>
          </p:cNvPr>
          <p:cNvCxnSpPr>
            <a:cxnSpLocks/>
          </p:cNvCxnSpPr>
          <p:nvPr/>
        </p:nvCxnSpPr>
        <p:spPr>
          <a:xfrm flipV="1">
            <a:off x="5837689" y="4350555"/>
            <a:ext cx="597529" cy="1"/>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44882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muestra una previsualización donde se puede ver la calidad final, el tamaño final y la diferencia.</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También se permite modificar la calidad final.</a:t>
            </a:r>
          </a:p>
        </p:txBody>
      </p:sp>
      <p:pic>
        <p:nvPicPr>
          <p:cNvPr id="2" name="Imagen 1">
            <a:extLst>
              <a:ext uri="{FF2B5EF4-FFF2-40B4-BE49-F238E27FC236}">
                <a16:creationId xmlns:a16="http://schemas.microsoft.com/office/drawing/2014/main" id="{A68E64F7-D68B-4CDB-9D1C-205BF18B2B9C}"/>
              </a:ext>
            </a:extLst>
          </p:cNvPr>
          <p:cNvPicPr>
            <a:picLocks noChangeAspect="1"/>
          </p:cNvPicPr>
          <p:nvPr/>
        </p:nvPicPr>
        <p:blipFill>
          <a:blip r:embed="rId2"/>
          <a:stretch>
            <a:fillRect/>
          </a:stretch>
        </p:blipFill>
        <p:spPr>
          <a:xfrm>
            <a:off x="2881065" y="2010507"/>
            <a:ext cx="6429869" cy="4367700"/>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07EEEE44-2B44-4957-BDAD-5576B55D5501}"/>
              </a:ext>
            </a:extLst>
          </p:cNvPr>
          <p:cNvCxnSpPr>
            <a:cxnSpLocks/>
          </p:cNvCxnSpPr>
          <p:nvPr/>
        </p:nvCxnSpPr>
        <p:spPr>
          <a:xfrm flipH="1">
            <a:off x="4087728" y="5797693"/>
            <a:ext cx="792088"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969D8EC6-72EC-4362-9526-3269479ACCAA}"/>
              </a:ext>
            </a:extLst>
          </p:cNvPr>
          <p:cNvCxnSpPr>
            <a:cxnSpLocks/>
          </p:cNvCxnSpPr>
          <p:nvPr/>
        </p:nvCxnSpPr>
        <p:spPr>
          <a:xfrm flipH="1">
            <a:off x="7968208" y="5949280"/>
            <a:ext cx="792088"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6EA518DE-691F-42B6-B0E6-528C4FD991EA}"/>
              </a:ext>
            </a:extLst>
          </p:cNvPr>
          <p:cNvCxnSpPr>
            <a:cxnSpLocks/>
          </p:cNvCxnSpPr>
          <p:nvPr/>
        </p:nvCxnSpPr>
        <p:spPr>
          <a:xfrm flipV="1">
            <a:off x="6682292" y="5797692"/>
            <a:ext cx="792000"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6BF96C70-5E0C-41E0-A188-AED6EA0C0728}"/>
              </a:ext>
            </a:extLst>
          </p:cNvPr>
          <p:cNvCxnSpPr>
            <a:cxnSpLocks/>
          </p:cNvCxnSpPr>
          <p:nvPr/>
        </p:nvCxnSpPr>
        <p:spPr>
          <a:xfrm flipV="1">
            <a:off x="3575720" y="6039048"/>
            <a:ext cx="0" cy="558304"/>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18169DD3-E971-460B-B32C-FD16FD02E3DF}"/>
              </a:ext>
            </a:extLst>
          </p:cNvPr>
          <p:cNvCxnSpPr>
            <a:cxnSpLocks/>
          </p:cNvCxnSpPr>
          <p:nvPr/>
        </p:nvCxnSpPr>
        <p:spPr>
          <a:xfrm flipH="1">
            <a:off x="6312024" y="2564904"/>
            <a:ext cx="504057" cy="50405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33780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La imagen del ejemplo a una calidad del 30% no tiene casi pérdida y pasa a ocupar 14,5 KB en lugar de los 421,3 KB originales (un 3,5% del tamaño original).</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finalizar se pulsa el botón </a:t>
            </a:r>
            <a:r>
              <a:rPr lang="es-ES" sz="2000" b="1" dirty="0" err="1">
                <a:solidFill>
                  <a:schemeClr val="tx1"/>
                </a:solidFill>
                <a:latin typeface="Calibri" panose="020F0502020204030204" pitchFamily="34" charset="0"/>
                <a:cs typeface="Calibri" panose="020F0502020204030204" pitchFamily="34" charset="0"/>
              </a:rPr>
              <a:t>Finish</a:t>
            </a:r>
            <a:r>
              <a:rPr lang="es-ES" sz="2000" dirty="0">
                <a:solidFill>
                  <a:schemeClr val="tx1"/>
                </a:solidFill>
                <a:latin typeface="Calibri" panose="020F0502020204030204" pitchFamily="34" charset="0"/>
                <a:cs typeface="Calibri" panose="020F0502020204030204" pitchFamily="34" charset="0"/>
              </a:rPr>
              <a:t> y se convertirá la imagen a formato </a:t>
            </a:r>
            <a:r>
              <a:rPr lang="es-ES" sz="2000" dirty="0" err="1">
                <a:solidFill>
                  <a:schemeClr val="tx1"/>
                </a:solidFill>
                <a:latin typeface="Calibri" panose="020F0502020204030204" pitchFamily="34" charset="0"/>
                <a:cs typeface="Calibri" panose="020F0502020204030204" pitchFamily="34" charset="0"/>
              </a:rPr>
              <a:t>webp</a:t>
            </a:r>
            <a:r>
              <a:rPr lang="es-ES" sz="20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764585F6-B4A7-4C97-9181-DFF675376DAA}"/>
              </a:ext>
            </a:extLst>
          </p:cNvPr>
          <p:cNvPicPr>
            <a:picLocks noChangeAspect="1"/>
          </p:cNvPicPr>
          <p:nvPr/>
        </p:nvPicPr>
        <p:blipFill>
          <a:blip r:embed="rId2"/>
          <a:stretch>
            <a:fillRect/>
          </a:stretch>
        </p:blipFill>
        <p:spPr>
          <a:xfrm>
            <a:off x="1098870" y="2780928"/>
            <a:ext cx="5003196" cy="3369690"/>
          </a:xfrm>
          <a:prstGeom prst="rect">
            <a:avLst/>
          </a:prstGeom>
          <a:noFill/>
          <a:ln w="57150">
            <a:solidFill>
              <a:schemeClr val="accent2"/>
            </a:solidFill>
          </a:ln>
        </p:spPr>
      </p:pic>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cxnSp>
        <p:nvCxnSpPr>
          <p:cNvPr id="10" name="Conector recto de flecha 9">
            <a:extLst>
              <a:ext uri="{FF2B5EF4-FFF2-40B4-BE49-F238E27FC236}">
                <a16:creationId xmlns:a16="http://schemas.microsoft.com/office/drawing/2014/main" id="{07EEEE44-2B44-4957-BDAD-5576B55D5501}"/>
              </a:ext>
            </a:extLst>
          </p:cNvPr>
          <p:cNvCxnSpPr>
            <a:cxnSpLocks/>
          </p:cNvCxnSpPr>
          <p:nvPr/>
        </p:nvCxnSpPr>
        <p:spPr>
          <a:xfrm flipV="1">
            <a:off x="6273088" y="4465773"/>
            <a:ext cx="784136"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6" name="Imagen 5">
            <a:extLst>
              <a:ext uri="{FF2B5EF4-FFF2-40B4-BE49-F238E27FC236}">
                <a16:creationId xmlns:a16="http://schemas.microsoft.com/office/drawing/2014/main" id="{DA723459-41FC-4D90-AA7D-FD3D5DAFF190}"/>
              </a:ext>
            </a:extLst>
          </p:cNvPr>
          <p:cNvPicPr>
            <a:picLocks noChangeAspect="1"/>
          </p:cNvPicPr>
          <p:nvPr/>
        </p:nvPicPr>
        <p:blipFill>
          <a:blip r:embed="rId3"/>
          <a:stretch>
            <a:fillRect/>
          </a:stretch>
        </p:blipFill>
        <p:spPr>
          <a:xfrm>
            <a:off x="7204999" y="3451219"/>
            <a:ext cx="3600953" cy="2029108"/>
          </a:xfrm>
          <a:prstGeom prst="rect">
            <a:avLst/>
          </a:prstGeom>
          <a:noFill/>
          <a:ln w="57150">
            <a:solidFill>
              <a:schemeClr val="accent2"/>
            </a:solidFill>
          </a:ln>
        </p:spPr>
      </p:pic>
      <p:cxnSp>
        <p:nvCxnSpPr>
          <p:cNvPr id="15" name="Conector recto de flecha 14">
            <a:extLst>
              <a:ext uri="{FF2B5EF4-FFF2-40B4-BE49-F238E27FC236}">
                <a16:creationId xmlns:a16="http://schemas.microsoft.com/office/drawing/2014/main" id="{743C8C14-61C3-4E09-A068-86BA10D300F1}"/>
              </a:ext>
            </a:extLst>
          </p:cNvPr>
          <p:cNvCxnSpPr>
            <a:cxnSpLocks/>
          </p:cNvCxnSpPr>
          <p:nvPr/>
        </p:nvCxnSpPr>
        <p:spPr>
          <a:xfrm flipH="1">
            <a:off x="9120336" y="5038246"/>
            <a:ext cx="792088"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DC928994-9F16-40C2-B06F-7B222E350776}"/>
              </a:ext>
            </a:extLst>
          </p:cNvPr>
          <p:cNvCxnSpPr>
            <a:cxnSpLocks/>
          </p:cNvCxnSpPr>
          <p:nvPr/>
        </p:nvCxnSpPr>
        <p:spPr>
          <a:xfrm flipH="1">
            <a:off x="3028135" y="5247049"/>
            <a:ext cx="504057" cy="50405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7D2DA56E-7000-49DD-9B15-50F43CDD06CC}"/>
              </a:ext>
            </a:extLst>
          </p:cNvPr>
          <p:cNvCxnSpPr>
            <a:cxnSpLocks/>
          </p:cNvCxnSpPr>
          <p:nvPr/>
        </p:nvCxnSpPr>
        <p:spPr>
          <a:xfrm>
            <a:off x="3977247" y="5720625"/>
            <a:ext cx="74584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F7A0E083-6679-458E-AA10-9A1DBA3FAFAE}"/>
              </a:ext>
            </a:extLst>
          </p:cNvPr>
          <p:cNvCxnSpPr>
            <a:cxnSpLocks/>
          </p:cNvCxnSpPr>
          <p:nvPr/>
        </p:nvCxnSpPr>
        <p:spPr>
          <a:xfrm>
            <a:off x="5735960" y="5480327"/>
            <a:ext cx="235434" cy="31053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23409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Con imágenes más grande se puede comprobar mejor esta optimización.</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Imagen original: 7,9 MB</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Imagen final: 400 KB</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ha reducido al 6,1%</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10.- Imágenes</a:t>
            </a:r>
          </a:p>
        </p:txBody>
      </p:sp>
      <p:pic>
        <p:nvPicPr>
          <p:cNvPr id="11" name="Imagen 10">
            <a:extLst>
              <a:ext uri="{FF2B5EF4-FFF2-40B4-BE49-F238E27FC236}">
                <a16:creationId xmlns:a16="http://schemas.microsoft.com/office/drawing/2014/main" id="{AD263D00-ED91-494D-89C8-E17C893E73E2}"/>
              </a:ext>
            </a:extLst>
          </p:cNvPr>
          <p:cNvPicPr/>
          <p:nvPr/>
        </p:nvPicPr>
        <p:blipFill>
          <a:blip r:embed="rId2"/>
          <a:stretch>
            <a:fillRect/>
          </a:stretch>
        </p:blipFill>
        <p:spPr>
          <a:xfrm>
            <a:off x="3719736" y="1777477"/>
            <a:ext cx="7949781" cy="4600730"/>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338E1540-FDF4-47C4-BC30-8F0403D901E9}"/>
              </a:ext>
            </a:extLst>
          </p:cNvPr>
          <p:cNvCxnSpPr>
            <a:cxnSpLocks/>
          </p:cNvCxnSpPr>
          <p:nvPr/>
        </p:nvCxnSpPr>
        <p:spPr>
          <a:xfrm flipH="1" flipV="1">
            <a:off x="5124520" y="5767007"/>
            <a:ext cx="864096" cy="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0A5E9D21-9512-41B9-A389-F0D4EEA705D1}"/>
              </a:ext>
            </a:extLst>
          </p:cNvPr>
          <p:cNvCxnSpPr>
            <a:cxnSpLocks/>
          </p:cNvCxnSpPr>
          <p:nvPr/>
        </p:nvCxnSpPr>
        <p:spPr>
          <a:xfrm flipH="1" flipV="1">
            <a:off x="8112224" y="6003697"/>
            <a:ext cx="504056" cy="54275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5E2A3DE5-0B5E-4998-943E-A512189163FF}"/>
              </a:ext>
            </a:extLst>
          </p:cNvPr>
          <p:cNvCxnSpPr>
            <a:cxnSpLocks/>
          </p:cNvCxnSpPr>
          <p:nvPr/>
        </p:nvCxnSpPr>
        <p:spPr>
          <a:xfrm>
            <a:off x="11160860" y="5293256"/>
            <a:ext cx="311561" cy="57711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2F444994-5610-4425-9E6D-5E9490FD092D}"/>
              </a:ext>
            </a:extLst>
          </p:cNvPr>
          <p:cNvCxnSpPr>
            <a:cxnSpLocks/>
          </p:cNvCxnSpPr>
          <p:nvPr/>
        </p:nvCxnSpPr>
        <p:spPr>
          <a:xfrm>
            <a:off x="8652380" y="5770644"/>
            <a:ext cx="864000"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21517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Image</a:t>
            </a:r>
            <a:r>
              <a:rPr lang="es-ES" sz="2800" dirty="0">
                <a:solidFill>
                  <a:schemeClr val="tx1"/>
                </a:solidFill>
                <a:latin typeface="Calibri" panose="020F0502020204030204" pitchFamily="34" charset="0"/>
                <a:cs typeface="Calibri" panose="020F0502020204030204" pitchFamily="34" charset="0"/>
              </a:rPr>
              <a:t> permite cargar imágenes importadas al proyecto.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función tiene dos parámetros obligatorios:</a:t>
            </a:r>
          </a:p>
          <a:p>
            <a:pPr lvl="1">
              <a:spcBef>
                <a:spcPts val="0"/>
              </a:spcBef>
              <a:spcAft>
                <a:spcPts val="0"/>
              </a:spcAft>
            </a:pPr>
            <a:r>
              <a:rPr lang="es-ES" sz="2800" dirty="0" err="1">
                <a:solidFill>
                  <a:schemeClr val="tx1"/>
                </a:solidFill>
                <a:latin typeface="Calibri" panose="020F0502020204030204" pitchFamily="34" charset="0"/>
                <a:cs typeface="Calibri" panose="020F0502020204030204" pitchFamily="34" charset="0"/>
              </a:rPr>
              <a:t>painter</a:t>
            </a:r>
            <a:r>
              <a:rPr lang="es-ES" sz="2800" dirty="0">
                <a:solidFill>
                  <a:schemeClr val="tx1"/>
                </a:solidFill>
                <a:latin typeface="Calibri" panose="020F0502020204030204" pitchFamily="34" charset="0"/>
                <a:cs typeface="Calibri" panose="020F0502020204030204" pitchFamily="34" charset="0"/>
              </a:rPr>
              <a:t>: sirve para indicar el recurso a cargar.</a:t>
            </a:r>
          </a:p>
          <a:p>
            <a:pPr lvl="1">
              <a:spcBef>
                <a:spcPts val="0"/>
              </a:spcBef>
              <a:spcAft>
                <a:spcPts val="0"/>
              </a:spcAft>
            </a:pPr>
            <a:r>
              <a:rPr lang="es-ES" sz="2800" dirty="0" err="1">
                <a:solidFill>
                  <a:schemeClr val="tx1"/>
                </a:solidFill>
                <a:latin typeface="Calibri" panose="020F0502020204030204" pitchFamily="34" charset="0"/>
                <a:cs typeface="Calibri" panose="020F0502020204030204" pitchFamily="34" charset="0"/>
              </a:rPr>
              <a:t>contentDescription</a:t>
            </a:r>
            <a:r>
              <a:rPr lang="es-ES" sz="2800" dirty="0">
                <a:solidFill>
                  <a:schemeClr val="tx1"/>
                </a:solidFill>
                <a:latin typeface="Calibri" panose="020F0502020204030204" pitchFamily="34" charset="0"/>
                <a:cs typeface="Calibri" panose="020F0502020204030204" pitchFamily="34" charset="0"/>
              </a:rPr>
              <a:t>: descripción de la imagen.</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Image</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EA0C1CCA-41AE-4DE8-8F83-2ECD5FB6F4B3}"/>
              </a:ext>
            </a:extLst>
          </p:cNvPr>
          <p:cNvPicPr>
            <a:picLocks noChangeAspect="1"/>
          </p:cNvPicPr>
          <p:nvPr/>
        </p:nvPicPr>
        <p:blipFill rotWithShape="1">
          <a:blip r:embed="rId2"/>
          <a:srcRect l="643" r="-1736"/>
          <a:stretch/>
        </p:blipFill>
        <p:spPr>
          <a:xfrm>
            <a:off x="2686598" y="3431044"/>
            <a:ext cx="6818803" cy="1210184"/>
          </a:xfrm>
          <a:prstGeom prst="rect">
            <a:avLst/>
          </a:prstGeom>
          <a:noFill/>
          <a:ln w="57150">
            <a:solidFill>
              <a:schemeClr val="accent2"/>
            </a:solidFill>
          </a:ln>
        </p:spPr>
      </p:pic>
      <p:pic>
        <p:nvPicPr>
          <p:cNvPr id="11" name="Imagen 10">
            <a:extLst>
              <a:ext uri="{FF2B5EF4-FFF2-40B4-BE49-F238E27FC236}">
                <a16:creationId xmlns:a16="http://schemas.microsoft.com/office/drawing/2014/main" id="{455956F3-565B-47D5-94DD-F6DA27513A5E}"/>
              </a:ext>
            </a:extLst>
          </p:cNvPr>
          <p:cNvPicPr>
            <a:picLocks noChangeAspect="1"/>
          </p:cNvPicPr>
          <p:nvPr/>
        </p:nvPicPr>
        <p:blipFill>
          <a:blip r:embed="rId3"/>
          <a:stretch>
            <a:fillRect/>
          </a:stretch>
        </p:blipFill>
        <p:spPr>
          <a:xfrm>
            <a:off x="2686598" y="4848335"/>
            <a:ext cx="6818803" cy="1695486"/>
          </a:xfrm>
          <a:prstGeom prst="rect">
            <a:avLst/>
          </a:prstGeom>
          <a:noFill/>
          <a:ln w="57150">
            <a:solidFill>
              <a:schemeClr val="accent2"/>
            </a:solidFill>
          </a:ln>
        </p:spPr>
      </p:pic>
    </p:spTree>
    <p:extLst>
      <p:ext uri="{BB962C8B-B14F-4D97-AF65-F5344CB8AC3E}">
        <p14:creationId xmlns:p14="http://schemas.microsoft.com/office/powerpoint/2010/main" val="2250391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la función </a:t>
            </a:r>
            <a:r>
              <a:rPr lang="es-ES" sz="2800" b="1" dirty="0" err="1">
                <a:solidFill>
                  <a:schemeClr val="tx1"/>
                </a:solidFill>
                <a:latin typeface="Calibri" panose="020F0502020204030204" pitchFamily="34" charset="0"/>
                <a:cs typeface="Calibri" panose="020F0502020204030204" pitchFamily="34" charset="0"/>
              </a:rPr>
              <a:t>Modifier.clip</a:t>
            </a:r>
            <a:r>
              <a:rPr lang="es-ES" sz="2800" b="1" dirty="0">
                <a:solidFill>
                  <a:schemeClr val="tx1"/>
                </a:solidFill>
                <a:latin typeface="Calibri" panose="020F0502020204030204" pitchFamily="34" charset="0"/>
                <a:cs typeface="Calibri" panose="020F0502020204030204" pitchFamily="34" charset="0"/>
              </a:rPr>
              <a:t>()</a:t>
            </a:r>
            <a:r>
              <a:rPr lang="es-ES" sz="2800" dirty="0">
                <a:solidFill>
                  <a:schemeClr val="tx1"/>
                </a:solidFill>
                <a:latin typeface="Calibri" panose="020F0502020204030204" pitchFamily="34" charset="0"/>
                <a:cs typeface="Calibri" panose="020F0502020204030204" pitchFamily="34" charset="0"/>
              </a:rPr>
              <a:t> se puede dar forma </a:t>
            </a:r>
            <a:r>
              <a:rPr lang="es-ES" sz="2800" b="1" dirty="0">
                <a:solidFill>
                  <a:schemeClr val="tx1"/>
                </a:solidFill>
                <a:latin typeface="Calibri" panose="020F0502020204030204" pitchFamily="34" charset="0"/>
                <a:cs typeface="Calibri" panose="020F0502020204030204" pitchFamily="34" charset="0"/>
              </a:rPr>
              <a:t>a cualquier componente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asigna borde se debe asignar la misma forma que a la función clip.</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Otras formas:</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RectangleShape</a:t>
            </a: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RoundedCornerShape</a:t>
            </a:r>
            <a:r>
              <a:rPr lang="es-ES" sz="2800" dirty="0">
                <a:solidFill>
                  <a:schemeClr val="tx1"/>
                </a:solidFill>
                <a:latin typeface="Calibri" panose="020F0502020204030204" pitchFamily="34" charset="0"/>
                <a:cs typeface="Calibri" panose="020F0502020204030204" pitchFamily="34" charset="0"/>
              </a:rPr>
              <a:t>	</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Image</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8A9A8CDA-FC8C-413C-8EEF-1688F0641588}"/>
              </a:ext>
            </a:extLst>
          </p:cNvPr>
          <p:cNvPicPr>
            <a:picLocks noChangeAspect="1"/>
          </p:cNvPicPr>
          <p:nvPr/>
        </p:nvPicPr>
        <p:blipFill>
          <a:blip r:embed="rId2"/>
          <a:stretch>
            <a:fillRect/>
          </a:stretch>
        </p:blipFill>
        <p:spPr>
          <a:xfrm>
            <a:off x="2929405" y="2748692"/>
            <a:ext cx="6333189" cy="2175212"/>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7C641E22-6BE3-4A5C-9402-38D9AF4CCEFB}"/>
              </a:ext>
            </a:extLst>
          </p:cNvPr>
          <p:cNvCxnSpPr>
            <a:cxnSpLocks/>
          </p:cNvCxnSpPr>
          <p:nvPr/>
        </p:nvCxnSpPr>
        <p:spPr>
          <a:xfrm flipH="1" flipV="1">
            <a:off x="5242074" y="4435697"/>
            <a:ext cx="1008112"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7C9CEA10-E806-4948-908E-BE67E18A7A67}"/>
              </a:ext>
            </a:extLst>
          </p:cNvPr>
          <p:cNvCxnSpPr>
            <a:cxnSpLocks/>
          </p:cNvCxnSpPr>
          <p:nvPr/>
        </p:nvCxnSpPr>
        <p:spPr>
          <a:xfrm flipH="1" flipV="1">
            <a:off x="4876910" y="3667249"/>
            <a:ext cx="1008112"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6" name="Imagen 5">
            <a:extLst>
              <a:ext uri="{FF2B5EF4-FFF2-40B4-BE49-F238E27FC236}">
                <a16:creationId xmlns:a16="http://schemas.microsoft.com/office/drawing/2014/main" id="{8AF482CF-40D5-4366-B42D-EB9D85452FD0}"/>
              </a:ext>
            </a:extLst>
          </p:cNvPr>
          <p:cNvPicPr>
            <a:picLocks noChangeAspect="1"/>
          </p:cNvPicPr>
          <p:nvPr/>
        </p:nvPicPr>
        <p:blipFill>
          <a:blip r:embed="rId3"/>
          <a:stretch>
            <a:fillRect/>
          </a:stretch>
        </p:blipFill>
        <p:spPr>
          <a:xfrm>
            <a:off x="5581803" y="6044785"/>
            <a:ext cx="2581635" cy="333422"/>
          </a:xfrm>
          <a:prstGeom prst="rect">
            <a:avLst/>
          </a:prstGeom>
          <a:noFill/>
          <a:ln w="57150">
            <a:solidFill>
              <a:schemeClr val="accent2"/>
            </a:solidFill>
          </a:ln>
        </p:spPr>
      </p:pic>
      <p:pic>
        <p:nvPicPr>
          <p:cNvPr id="8" name="Imagen 7">
            <a:extLst>
              <a:ext uri="{FF2B5EF4-FFF2-40B4-BE49-F238E27FC236}">
                <a16:creationId xmlns:a16="http://schemas.microsoft.com/office/drawing/2014/main" id="{1B559B80-67BD-40A2-BF44-8E7F6DDF827A}"/>
              </a:ext>
            </a:extLst>
          </p:cNvPr>
          <p:cNvPicPr>
            <a:picLocks noChangeAspect="1"/>
          </p:cNvPicPr>
          <p:nvPr/>
        </p:nvPicPr>
        <p:blipFill>
          <a:blip r:embed="rId4"/>
          <a:stretch>
            <a:fillRect/>
          </a:stretch>
        </p:blipFill>
        <p:spPr>
          <a:xfrm>
            <a:off x="8828789" y="5092153"/>
            <a:ext cx="2143424" cy="1286054"/>
          </a:xfrm>
          <a:prstGeom prst="rect">
            <a:avLst/>
          </a:prstGeom>
          <a:noFill/>
          <a:ln w="57150">
            <a:solidFill>
              <a:schemeClr val="accent2"/>
            </a:solidFill>
          </a:ln>
        </p:spPr>
      </p:pic>
    </p:spTree>
    <p:extLst>
      <p:ext uri="{BB962C8B-B14F-4D97-AF65-F5344CB8AC3E}">
        <p14:creationId xmlns:p14="http://schemas.microsoft.com/office/powerpoint/2010/main" val="187730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Introducción</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La web de </a:t>
            </a:r>
            <a:r>
              <a:rPr lang="es-ES" sz="2200" dirty="0">
                <a:solidFill>
                  <a:schemeClr val="tx1"/>
                </a:solidFill>
                <a:latin typeface="Calibri" panose="020F0502020204030204" pitchFamily="34" charset="0"/>
                <a:cs typeface="Calibri" panose="020F0502020204030204" pitchFamily="34" charset="0"/>
                <a:hlinkClick r:id="rId2"/>
              </a:rPr>
              <a:t>Material </a:t>
            </a:r>
            <a:r>
              <a:rPr lang="es-ES" sz="2200" dirty="0" err="1">
                <a:solidFill>
                  <a:schemeClr val="tx1"/>
                </a:solidFill>
                <a:latin typeface="Calibri" panose="020F0502020204030204" pitchFamily="34" charset="0"/>
                <a:cs typeface="Calibri" panose="020F0502020204030204" pitchFamily="34" charset="0"/>
                <a:hlinkClick r:id="rId2"/>
              </a:rPr>
              <a:t>Design</a:t>
            </a:r>
            <a:r>
              <a:rPr lang="es-ES" sz="2200" dirty="0">
                <a:solidFill>
                  <a:schemeClr val="tx1"/>
                </a:solidFill>
                <a:latin typeface="Calibri" panose="020F0502020204030204" pitchFamily="34" charset="0"/>
                <a:cs typeface="Calibri" panose="020F0502020204030204" pitchFamily="34" charset="0"/>
                <a:hlinkClick r:id="rId2"/>
              </a:rPr>
              <a:t> 3</a:t>
            </a:r>
            <a:r>
              <a:rPr lang="es-ES" sz="2200" dirty="0">
                <a:solidFill>
                  <a:schemeClr val="tx1"/>
                </a:solidFill>
                <a:latin typeface="Calibri" panose="020F0502020204030204" pitchFamily="34" charset="0"/>
                <a:cs typeface="Calibri" panose="020F0502020204030204" pitchFamily="34" charset="0"/>
              </a:rPr>
              <a:t> ofrece información muy importante de cómo usar los componentes en el apartado </a:t>
            </a:r>
            <a:r>
              <a:rPr lang="es-ES" sz="2200" b="1" dirty="0" err="1">
                <a:solidFill>
                  <a:schemeClr val="tx1"/>
                </a:solidFill>
                <a:latin typeface="Calibri" panose="020F0502020204030204" pitchFamily="34" charset="0"/>
                <a:cs typeface="Calibri" panose="020F0502020204030204" pitchFamily="34" charset="0"/>
              </a:rPr>
              <a:t>Guidelines</a:t>
            </a:r>
            <a:r>
              <a:rPr lang="es-ES" sz="2200" dirty="0">
                <a:solidFill>
                  <a:schemeClr val="tx1"/>
                </a:solidFill>
                <a:latin typeface="Calibri" panose="020F0502020204030204" pitchFamily="34" charset="0"/>
                <a:cs typeface="Calibri" panose="020F0502020204030204" pitchFamily="34" charset="0"/>
              </a:rPr>
              <a:t> (guías de estilo):</a:t>
            </a:r>
          </a:p>
        </p:txBody>
      </p:sp>
      <p:sp>
        <p:nvSpPr>
          <p:cNvPr id="20" name="Rectángulo 19">
            <a:extLst>
              <a:ext uri="{FF2B5EF4-FFF2-40B4-BE49-F238E27FC236}">
                <a16:creationId xmlns:a16="http://schemas.microsoft.com/office/drawing/2014/main" id="{01E714A5-B426-4D43-8347-7288B504FCFB}"/>
              </a:ext>
            </a:extLst>
          </p:cNvPr>
          <p:cNvSpPr/>
          <p:nvPr/>
        </p:nvSpPr>
        <p:spPr>
          <a:xfrm>
            <a:off x="6009134" y="3645024"/>
            <a:ext cx="2880320" cy="75592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E01F403E-60C1-4AE7-9DCD-B26A6DA4244A}"/>
              </a:ext>
            </a:extLst>
          </p:cNvPr>
          <p:cNvSpPr/>
          <p:nvPr/>
        </p:nvSpPr>
        <p:spPr>
          <a:xfrm>
            <a:off x="6009134" y="5852385"/>
            <a:ext cx="2880320" cy="59752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a:extLst>
              <a:ext uri="{FF2B5EF4-FFF2-40B4-BE49-F238E27FC236}">
                <a16:creationId xmlns:a16="http://schemas.microsoft.com/office/drawing/2014/main" id="{F9030BE6-6B13-4E2C-954A-3AD90F6592A1}"/>
              </a:ext>
            </a:extLst>
          </p:cNvPr>
          <p:cNvPicPr>
            <a:picLocks noChangeAspect="1"/>
          </p:cNvPicPr>
          <p:nvPr/>
        </p:nvPicPr>
        <p:blipFill>
          <a:blip r:embed="rId3"/>
          <a:stretch>
            <a:fillRect/>
          </a:stretch>
        </p:blipFill>
        <p:spPr>
          <a:xfrm>
            <a:off x="3145589" y="1983258"/>
            <a:ext cx="5900818" cy="4549486"/>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BDBE0D56-6EA3-47DC-A93F-516E98163238}"/>
              </a:ext>
            </a:extLst>
          </p:cNvPr>
          <p:cNvCxnSpPr>
            <a:cxnSpLocks/>
          </p:cNvCxnSpPr>
          <p:nvPr/>
        </p:nvCxnSpPr>
        <p:spPr>
          <a:xfrm flipH="1" flipV="1">
            <a:off x="8414208" y="4173297"/>
            <a:ext cx="1314941" cy="58109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458419A0-85DE-4A1A-A3D6-3844FFDE4191}"/>
              </a:ext>
            </a:extLst>
          </p:cNvPr>
          <p:cNvCxnSpPr>
            <a:cxnSpLocks/>
          </p:cNvCxnSpPr>
          <p:nvPr/>
        </p:nvCxnSpPr>
        <p:spPr>
          <a:xfrm flipH="1">
            <a:off x="8414208" y="5801712"/>
            <a:ext cx="1317368" cy="58390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95861899-98CF-4C0F-833F-0107B3BCDFD5}"/>
              </a:ext>
            </a:extLst>
          </p:cNvPr>
          <p:cNvCxnSpPr>
            <a:cxnSpLocks/>
          </p:cNvCxnSpPr>
          <p:nvPr/>
        </p:nvCxnSpPr>
        <p:spPr>
          <a:xfrm flipH="1" flipV="1">
            <a:off x="7854636" y="2182222"/>
            <a:ext cx="1656184" cy="49555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8A380A9D-75C5-4BBB-B4B8-F93D6EB39257}"/>
              </a:ext>
            </a:extLst>
          </p:cNvPr>
          <p:cNvCxnSpPr>
            <a:cxnSpLocks/>
          </p:cNvCxnSpPr>
          <p:nvPr/>
        </p:nvCxnSpPr>
        <p:spPr>
          <a:xfrm>
            <a:off x="1995736" y="4237219"/>
            <a:ext cx="1467009" cy="124238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42305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Si se indica a la imagen que ocupe todo el espacio disponible con el parámetro </a:t>
            </a:r>
            <a:r>
              <a:rPr lang="es-ES" sz="2800" b="1" dirty="0" err="1">
                <a:solidFill>
                  <a:schemeClr val="tx1"/>
                </a:solidFill>
                <a:latin typeface="Calibri" panose="020F0502020204030204" pitchFamily="34" charset="0"/>
                <a:cs typeface="Calibri" panose="020F0502020204030204" pitchFamily="34" charset="0"/>
              </a:rPr>
              <a:t>ContentScale</a:t>
            </a:r>
            <a:r>
              <a:rPr lang="es-ES" sz="2800" dirty="0">
                <a:solidFill>
                  <a:schemeClr val="tx1"/>
                </a:solidFill>
                <a:latin typeface="Calibri" panose="020F0502020204030204" pitchFamily="34" charset="0"/>
                <a:cs typeface="Calibri" panose="020F0502020204030204" pitchFamily="34" charset="0"/>
              </a:rPr>
              <a:t> se puede indicar cómo se debe comportar la imagen a la hora de rellenar el espacio: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a:t>
            </a:r>
            <a:r>
              <a:rPr lang="es-ES" sz="2800" b="1" dirty="0" err="1">
                <a:solidFill>
                  <a:schemeClr val="tx1"/>
                </a:solidFill>
                <a:latin typeface="Calibri" panose="020F0502020204030204" pitchFamily="34" charset="0"/>
                <a:cs typeface="Calibri" panose="020F0502020204030204" pitchFamily="34" charset="0"/>
              </a:rPr>
              <a:t>Crop</a:t>
            </a:r>
            <a:r>
              <a:rPr lang="es-ES" sz="2800" dirty="0">
                <a:solidFill>
                  <a:schemeClr val="tx1"/>
                </a:solidFill>
                <a:latin typeface="Calibri" panose="020F0502020204030204" pitchFamily="34" charset="0"/>
                <a:cs typeface="Calibri" panose="020F0502020204030204" pitchFamily="34" charset="0"/>
              </a:rPr>
              <a:t>: se ajusta a la dimensión más pequeña del contenedor.</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11.- Componente </a:t>
            </a:r>
            <a:r>
              <a:rPr lang="es-ES" sz="3600" b="1" cap="none" dirty="0" err="1">
                <a:solidFill>
                  <a:schemeClr val="accent1"/>
                </a:solidFill>
                <a:latin typeface="Calibri" panose="020F0502020204030204" pitchFamily="34" charset="0"/>
                <a:cs typeface="Calibri" panose="020F0502020204030204" pitchFamily="34" charset="0"/>
              </a:rPr>
              <a:t>Image</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AF318E8B-7AAF-41B3-BB22-873105BDE7AE}"/>
              </a:ext>
            </a:extLst>
          </p:cNvPr>
          <p:cNvPicPr>
            <a:picLocks noChangeAspect="1"/>
          </p:cNvPicPr>
          <p:nvPr/>
        </p:nvPicPr>
        <p:blipFill>
          <a:blip r:embed="rId2"/>
          <a:stretch>
            <a:fillRect/>
          </a:stretch>
        </p:blipFill>
        <p:spPr>
          <a:xfrm>
            <a:off x="518643" y="3988096"/>
            <a:ext cx="8097637" cy="1572285"/>
          </a:xfrm>
          <a:prstGeom prst="rect">
            <a:avLst/>
          </a:prstGeom>
          <a:noFill/>
          <a:ln w="57150">
            <a:solidFill>
              <a:schemeClr val="accent2"/>
            </a:solidFill>
          </a:ln>
        </p:spPr>
      </p:pic>
      <p:pic>
        <p:nvPicPr>
          <p:cNvPr id="6" name="Imagen 5">
            <a:extLst>
              <a:ext uri="{FF2B5EF4-FFF2-40B4-BE49-F238E27FC236}">
                <a16:creationId xmlns:a16="http://schemas.microsoft.com/office/drawing/2014/main" id="{4AADB0DA-815B-459E-899C-3B0E300D1A5D}"/>
              </a:ext>
            </a:extLst>
          </p:cNvPr>
          <p:cNvPicPr>
            <a:picLocks noChangeAspect="1"/>
          </p:cNvPicPr>
          <p:nvPr/>
        </p:nvPicPr>
        <p:blipFill>
          <a:blip r:embed="rId3"/>
          <a:stretch>
            <a:fillRect/>
          </a:stretch>
        </p:blipFill>
        <p:spPr>
          <a:xfrm>
            <a:off x="9162402" y="3818743"/>
            <a:ext cx="2510955" cy="1910993"/>
          </a:xfrm>
          <a:prstGeom prst="rect">
            <a:avLst/>
          </a:prstGeom>
          <a:noFill/>
          <a:ln w="57150">
            <a:solidFill>
              <a:schemeClr val="accent2"/>
            </a:solidFill>
          </a:ln>
        </p:spPr>
      </p:pic>
    </p:spTree>
    <p:extLst>
      <p:ext uri="{BB962C8B-B14F-4D97-AF65-F5344CB8AC3E}">
        <p14:creationId xmlns:p14="http://schemas.microsoft.com/office/powerpoint/2010/main" val="3216374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Si se necesita, se pueden cargar imágenes desde internet, por ejemplo, si se quieren cargar las imágenes desde una API.</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poder realizar esta acción primero se debe configurar la aplicación para que tenga permisos de acceso a internet, para ello se debe añadir la siguiente línea el archivo del manifiesto:</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app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rPr>
              <a:t>manifest</a:t>
            </a:r>
            <a:r>
              <a:rPr lang="es-ES" sz="2000" dirty="0">
                <a:solidFill>
                  <a:schemeClr val="tx1"/>
                </a:solidFill>
                <a:latin typeface="Calibri" panose="020F0502020204030204" pitchFamily="34" charset="0"/>
                <a:cs typeface="Calibri" panose="020F0502020204030204" pitchFamily="34" charset="0"/>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AndroidManifest.xml</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*NOTA: el dispositivo virtual (emulador) debe estar conectado a internet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Imágenes de internet</a:t>
            </a:r>
          </a:p>
        </p:txBody>
      </p:sp>
      <p:pic>
        <p:nvPicPr>
          <p:cNvPr id="3" name="Imagen 2">
            <a:extLst>
              <a:ext uri="{FF2B5EF4-FFF2-40B4-BE49-F238E27FC236}">
                <a16:creationId xmlns:a16="http://schemas.microsoft.com/office/drawing/2014/main" id="{20295A65-B5BE-4CED-8001-58F9069C5E89}"/>
              </a:ext>
            </a:extLst>
          </p:cNvPr>
          <p:cNvPicPr>
            <a:picLocks noChangeAspect="1"/>
          </p:cNvPicPr>
          <p:nvPr/>
        </p:nvPicPr>
        <p:blipFill rotWithShape="1">
          <a:blip r:embed="rId2"/>
          <a:srcRect b="28048"/>
          <a:stretch/>
        </p:blipFill>
        <p:spPr>
          <a:xfrm>
            <a:off x="4200330" y="3212976"/>
            <a:ext cx="3791339" cy="1165060"/>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6A08B3CB-B3F2-49E6-9EDD-EB5E28FF6ED4}"/>
              </a:ext>
            </a:extLst>
          </p:cNvPr>
          <p:cNvCxnSpPr>
            <a:cxnSpLocks/>
          </p:cNvCxnSpPr>
          <p:nvPr/>
        </p:nvCxnSpPr>
        <p:spPr>
          <a:xfrm>
            <a:off x="3255826" y="3881246"/>
            <a:ext cx="1154251" cy="1"/>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7" name="Imagen 6">
            <a:extLst>
              <a:ext uri="{FF2B5EF4-FFF2-40B4-BE49-F238E27FC236}">
                <a16:creationId xmlns:a16="http://schemas.microsoft.com/office/drawing/2014/main" id="{07F6DA64-DF8A-4FEE-82CA-B3AA3842D72F}"/>
              </a:ext>
            </a:extLst>
          </p:cNvPr>
          <p:cNvPicPr>
            <a:picLocks noChangeAspect="1"/>
          </p:cNvPicPr>
          <p:nvPr/>
        </p:nvPicPr>
        <p:blipFill>
          <a:blip r:embed="rId3"/>
          <a:stretch>
            <a:fillRect/>
          </a:stretch>
        </p:blipFill>
        <p:spPr>
          <a:xfrm>
            <a:off x="3561095" y="4988595"/>
            <a:ext cx="2003621" cy="1557862"/>
          </a:xfrm>
          <a:prstGeom prst="rect">
            <a:avLst/>
          </a:prstGeom>
          <a:noFill/>
          <a:ln w="57150">
            <a:solidFill>
              <a:schemeClr val="accent2"/>
            </a:solidFill>
          </a:ln>
        </p:spPr>
      </p:pic>
      <p:pic>
        <p:nvPicPr>
          <p:cNvPr id="14" name="Imagen 13">
            <a:extLst>
              <a:ext uri="{FF2B5EF4-FFF2-40B4-BE49-F238E27FC236}">
                <a16:creationId xmlns:a16="http://schemas.microsoft.com/office/drawing/2014/main" id="{1569AB08-7908-4204-BFBC-3F226C72BE70}"/>
              </a:ext>
            </a:extLst>
          </p:cNvPr>
          <p:cNvPicPr>
            <a:picLocks noChangeAspect="1"/>
          </p:cNvPicPr>
          <p:nvPr/>
        </p:nvPicPr>
        <p:blipFill>
          <a:blip r:embed="rId4"/>
          <a:stretch>
            <a:fillRect/>
          </a:stretch>
        </p:blipFill>
        <p:spPr>
          <a:xfrm>
            <a:off x="6627285" y="5122997"/>
            <a:ext cx="1783040" cy="1282134"/>
          </a:xfrm>
          <a:prstGeom prst="rect">
            <a:avLst/>
          </a:prstGeom>
          <a:noFill/>
          <a:ln w="57150">
            <a:solidFill>
              <a:schemeClr val="accent2"/>
            </a:solidFill>
          </a:ln>
        </p:spPr>
      </p:pic>
      <p:cxnSp>
        <p:nvCxnSpPr>
          <p:cNvPr id="15" name="Conector recto de flecha 14">
            <a:extLst>
              <a:ext uri="{FF2B5EF4-FFF2-40B4-BE49-F238E27FC236}">
                <a16:creationId xmlns:a16="http://schemas.microsoft.com/office/drawing/2014/main" id="{6CA4ADBE-3F30-4530-AB95-F69E41C3C32F}"/>
              </a:ext>
            </a:extLst>
          </p:cNvPr>
          <p:cNvCxnSpPr>
            <a:cxnSpLocks/>
          </p:cNvCxnSpPr>
          <p:nvPr/>
        </p:nvCxnSpPr>
        <p:spPr>
          <a:xfrm>
            <a:off x="4511824" y="6165304"/>
            <a:ext cx="2016224" cy="0"/>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27374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Para cargar imágenes alojadas en internet se utiliza la librería </a:t>
            </a:r>
            <a:r>
              <a:rPr lang="es-ES" sz="2000" b="1" dirty="0" err="1">
                <a:solidFill>
                  <a:schemeClr val="tx1"/>
                </a:solidFill>
                <a:latin typeface="Calibri" panose="020F0502020204030204" pitchFamily="34" charset="0"/>
                <a:cs typeface="Calibri" panose="020F0502020204030204" pitchFamily="34" charset="0"/>
              </a:rPr>
              <a:t>Coil</a:t>
            </a:r>
            <a:r>
              <a:rPr lang="es-ES" sz="2000" dirty="0">
                <a:solidFill>
                  <a:schemeClr val="tx1"/>
                </a:solidFill>
                <a:latin typeface="Calibri" panose="020F0502020204030204" pitchFamily="34" charset="0"/>
                <a:cs typeface="Calibri" panose="020F0502020204030204" pitchFamily="34" charset="0"/>
              </a:rPr>
              <a:t> y el componente </a:t>
            </a:r>
            <a:r>
              <a:rPr lang="es-ES" sz="2000" b="1" dirty="0" err="1">
                <a:solidFill>
                  <a:schemeClr val="tx1"/>
                </a:solidFill>
                <a:latin typeface="Calibri" panose="020F0502020204030204" pitchFamily="34" charset="0"/>
                <a:cs typeface="Calibri" panose="020F0502020204030204" pitchFamily="34" charset="0"/>
              </a:rPr>
              <a:t>AsyncImage</a:t>
            </a:r>
            <a:r>
              <a:rPr lang="es-ES" sz="2000" dirty="0">
                <a:solidFill>
                  <a:schemeClr val="tx1"/>
                </a:solidFill>
                <a:latin typeface="Calibri" panose="020F0502020204030204" pitchFamily="34" charset="0"/>
                <a:cs typeface="Calibri" panose="020F0502020204030204" pitchFamily="34" charset="0"/>
              </a:rPr>
              <a:t>. Para hacer uso de este componente se debe añadir la dependencia de </a:t>
            </a:r>
            <a:r>
              <a:rPr lang="es-ES" sz="2000" dirty="0" err="1">
                <a:solidFill>
                  <a:schemeClr val="tx1"/>
                </a:solidFill>
                <a:latin typeface="Calibri" panose="020F0502020204030204" pitchFamily="34" charset="0"/>
                <a:cs typeface="Calibri" panose="020F0502020204030204" pitchFamily="34" charset="0"/>
              </a:rPr>
              <a:t>Coil</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Archivo </a:t>
            </a:r>
            <a:r>
              <a:rPr lang="es-ES" sz="2000" b="1" dirty="0" err="1">
                <a:solidFill>
                  <a:schemeClr val="tx1"/>
                </a:solidFill>
                <a:latin typeface="Calibri" panose="020F0502020204030204" pitchFamily="34" charset="0"/>
                <a:cs typeface="Calibri" panose="020F0502020204030204" pitchFamily="34" charset="0"/>
              </a:rPr>
              <a:t>libs.versions.toml</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apartado [</a:t>
            </a:r>
            <a:r>
              <a:rPr lang="es-ES" sz="2000" dirty="0" err="1">
                <a:solidFill>
                  <a:schemeClr val="tx1"/>
                </a:solidFill>
                <a:latin typeface="Calibri" panose="020F0502020204030204" pitchFamily="34" charset="0"/>
                <a:cs typeface="Calibri" panose="020F0502020204030204" pitchFamily="34" charset="0"/>
              </a:rPr>
              <a:t>versions</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apartado [</a:t>
            </a:r>
            <a:r>
              <a:rPr lang="es-ES" sz="2000" dirty="0" err="1">
                <a:solidFill>
                  <a:schemeClr val="tx1"/>
                </a:solidFill>
                <a:latin typeface="Calibri" panose="020F0502020204030204" pitchFamily="34" charset="0"/>
                <a:cs typeface="Calibri" panose="020F0502020204030204" pitchFamily="34" charset="0"/>
              </a:rPr>
              <a:t>libraries</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Archivo </a:t>
            </a:r>
            <a:r>
              <a:rPr lang="es-ES" sz="2000" b="1" dirty="0" err="1">
                <a:solidFill>
                  <a:schemeClr val="tx1"/>
                </a:solidFill>
                <a:latin typeface="Calibri" panose="020F0502020204030204" pitchFamily="34" charset="0"/>
                <a:cs typeface="Calibri" panose="020F0502020204030204" pitchFamily="34" charset="0"/>
              </a:rPr>
              <a:t>build.graddle.kts</a:t>
            </a:r>
            <a:r>
              <a:rPr lang="es-ES" sz="2000" b="1" dirty="0">
                <a:solidFill>
                  <a:schemeClr val="tx1"/>
                </a:solidFill>
                <a:latin typeface="Calibri" panose="020F0502020204030204" pitchFamily="34" charset="0"/>
                <a:cs typeface="Calibri" panose="020F0502020204030204" pitchFamily="34" charset="0"/>
              </a:rPr>
              <a:t> (Module: app)</a:t>
            </a:r>
            <a:r>
              <a:rPr lang="es-ES" sz="2000" dirty="0">
                <a:solidFill>
                  <a:schemeClr val="tx1"/>
                </a:solidFill>
                <a:latin typeface="Calibri" panose="020F0502020204030204" pitchFamily="34" charset="0"/>
                <a:cs typeface="Calibri" panose="020F0502020204030204" pitchFamily="34" charset="0"/>
              </a:rPr>
              <a:t> </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Dentro de dependencias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Tras hacer cambios en estos archivos se debe sincronizar el </a:t>
            </a:r>
            <a:r>
              <a:rPr lang="es-ES" sz="2000" dirty="0" err="1">
                <a:solidFill>
                  <a:schemeClr val="tx1"/>
                </a:solidFill>
                <a:latin typeface="Calibri" panose="020F0502020204030204" pitchFamily="34" charset="0"/>
                <a:cs typeface="Calibri" panose="020F0502020204030204" pitchFamily="34" charset="0"/>
              </a:rPr>
              <a:t>gradle</a:t>
            </a:r>
            <a:r>
              <a:rPr lang="es-ES" sz="2000" dirty="0">
                <a:solidFill>
                  <a:schemeClr val="tx1"/>
                </a:solidFill>
                <a:latin typeface="Calibri" panose="020F0502020204030204" pitchFamily="34" charset="0"/>
                <a:cs typeface="Calibri" panose="020F0502020204030204" pitchFamily="34" charset="0"/>
              </a:rPr>
              <a:t> en la parte superior derecha.</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Imágenes de internet</a:t>
            </a:r>
          </a:p>
        </p:txBody>
      </p:sp>
      <p:pic>
        <p:nvPicPr>
          <p:cNvPr id="3" name="Imagen 2">
            <a:extLst>
              <a:ext uri="{FF2B5EF4-FFF2-40B4-BE49-F238E27FC236}">
                <a16:creationId xmlns:a16="http://schemas.microsoft.com/office/drawing/2014/main" id="{FC763504-9741-49E0-8A56-0C2887015244}"/>
              </a:ext>
            </a:extLst>
          </p:cNvPr>
          <p:cNvPicPr>
            <a:picLocks noChangeAspect="1"/>
          </p:cNvPicPr>
          <p:nvPr/>
        </p:nvPicPr>
        <p:blipFill>
          <a:blip r:embed="rId2"/>
          <a:stretch>
            <a:fillRect/>
          </a:stretch>
        </p:blipFill>
        <p:spPr>
          <a:xfrm>
            <a:off x="3441606" y="2564904"/>
            <a:ext cx="1117730" cy="289294"/>
          </a:xfrm>
          <a:prstGeom prst="rect">
            <a:avLst/>
          </a:prstGeom>
          <a:noFill/>
          <a:ln w="57150">
            <a:solidFill>
              <a:schemeClr val="accent2"/>
            </a:solidFill>
          </a:ln>
        </p:spPr>
      </p:pic>
      <p:pic>
        <p:nvPicPr>
          <p:cNvPr id="7" name="Imagen 6">
            <a:extLst>
              <a:ext uri="{FF2B5EF4-FFF2-40B4-BE49-F238E27FC236}">
                <a16:creationId xmlns:a16="http://schemas.microsoft.com/office/drawing/2014/main" id="{34F26235-0011-4465-A232-57F4DA11F323}"/>
              </a:ext>
            </a:extLst>
          </p:cNvPr>
          <p:cNvPicPr>
            <a:picLocks noChangeAspect="1"/>
          </p:cNvPicPr>
          <p:nvPr/>
        </p:nvPicPr>
        <p:blipFill>
          <a:blip r:embed="rId3"/>
          <a:stretch>
            <a:fillRect/>
          </a:stretch>
        </p:blipFill>
        <p:spPr>
          <a:xfrm>
            <a:off x="3441606" y="3140968"/>
            <a:ext cx="8231751" cy="506266"/>
          </a:xfrm>
          <a:prstGeom prst="rect">
            <a:avLst/>
          </a:prstGeom>
          <a:noFill/>
          <a:ln w="57150">
            <a:solidFill>
              <a:schemeClr val="accent2"/>
            </a:solidFill>
          </a:ln>
        </p:spPr>
      </p:pic>
      <p:pic>
        <p:nvPicPr>
          <p:cNvPr id="9" name="Imagen 8">
            <a:extLst>
              <a:ext uri="{FF2B5EF4-FFF2-40B4-BE49-F238E27FC236}">
                <a16:creationId xmlns:a16="http://schemas.microsoft.com/office/drawing/2014/main" id="{D38D4E8D-16DB-4013-9BF1-C53E00535EE5}"/>
              </a:ext>
            </a:extLst>
          </p:cNvPr>
          <p:cNvPicPr>
            <a:picLocks noChangeAspect="1"/>
          </p:cNvPicPr>
          <p:nvPr/>
        </p:nvPicPr>
        <p:blipFill>
          <a:blip r:embed="rId4"/>
          <a:stretch>
            <a:fillRect/>
          </a:stretch>
        </p:blipFill>
        <p:spPr>
          <a:xfrm>
            <a:off x="3441606" y="4365104"/>
            <a:ext cx="3366337" cy="565439"/>
          </a:xfrm>
          <a:prstGeom prst="rect">
            <a:avLst/>
          </a:prstGeom>
          <a:noFill/>
          <a:ln w="57150">
            <a:solidFill>
              <a:schemeClr val="accent2"/>
            </a:solidFill>
          </a:ln>
        </p:spPr>
      </p:pic>
      <p:pic>
        <p:nvPicPr>
          <p:cNvPr id="11" name="Imagen 10">
            <a:extLst>
              <a:ext uri="{FF2B5EF4-FFF2-40B4-BE49-F238E27FC236}">
                <a16:creationId xmlns:a16="http://schemas.microsoft.com/office/drawing/2014/main" id="{72F09F9D-5697-4536-B3E6-C75BEFFCD190}"/>
              </a:ext>
            </a:extLst>
          </p:cNvPr>
          <p:cNvPicPr>
            <a:picLocks noChangeAspect="1"/>
          </p:cNvPicPr>
          <p:nvPr/>
        </p:nvPicPr>
        <p:blipFill>
          <a:blip r:embed="rId5"/>
          <a:stretch>
            <a:fillRect/>
          </a:stretch>
        </p:blipFill>
        <p:spPr>
          <a:xfrm>
            <a:off x="5074103" y="5591240"/>
            <a:ext cx="2043794" cy="955205"/>
          </a:xfrm>
          <a:prstGeom prst="rect">
            <a:avLst/>
          </a:prstGeom>
          <a:noFill/>
          <a:ln w="57150">
            <a:solidFill>
              <a:schemeClr val="accent2"/>
            </a:solidFill>
          </a:ln>
        </p:spPr>
      </p:pic>
      <p:cxnSp>
        <p:nvCxnSpPr>
          <p:cNvPr id="17" name="Conector recto de flecha 16">
            <a:extLst>
              <a:ext uri="{FF2B5EF4-FFF2-40B4-BE49-F238E27FC236}">
                <a16:creationId xmlns:a16="http://schemas.microsoft.com/office/drawing/2014/main" id="{8F9EFEB7-5F94-4F76-B048-2DB020F428D3}"/>
              </a:ext>
            </a:extLst>
          </p:cNvPr>
          <p:cNvCxnSpPr>
            <a:cxnSpLocks/>
          </p:cNvCxnSpPr>
          <p:nvPr/>
        </p:nvCxnSpPr>
        <p:spPr>
          <a:xfrm>
            <a:off x="4189926" y="6242961"/>
            <a:ext cx="1154251" cy="1"/>
          </a:xfrm>
          <a:prstGeom prst="straightConnector1">
            <a:avLst/>
          </a:prstGeom>
          <a:noFill/>
          <a:ln w="571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19685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rPr>
              <a:t>AsyncImage</a:t>
            </a:r>
            <a:r>
              <a:rPr lang="es-ES" sz="2400" dirty="0">
                <a:solidFill>
                  <a:schemeClr val="tx1"/>
                </a:solidFill>
                <a:latin typeface="Calibri" panose="020F0502020204030204" pitchFamily="34" charset="0"/>
                <a:cs typeface="Calibri" panose="020F0502020204030204" pitchFamily="34" charset="0"/>
              </a:rPr>
              <a:t> tiene </a:t>
            </a:r>
            <a:r>
              <a:rPr lang="es-ES" sz="2400" b="1" dirty="0">
                <a:solidFill>
                  <a:schemeClr val="tx1"/>
                </a:solidFill>
                <a:latin typeface="Calibri" panose="020F0502020204030204" pitchFamily="34" charset="0"/>
                <a:cs typeface="Calibri" panose="020F0502020204030204" pitchFamily="34" charset="0"/>
              </a:rPr>
              <a:t>dos parámetros obligatorios</a:t>
            </a:r>
            <a:r>
              <a:rPr lang="es-ES" sz="2400" dirty="0">
                <a:solidFill>
                  <a:schemeClr val="tx1"/>
                </a:solidFill>
                <a:latin typeface="Calibri" panose="020F0502020204030204" pitchFamily="34" charset="0"/>
                <a:cs typeface="Calibri" panose="020F0502020204030204" pitchFamily="34" charset="0"/>
              </a:rPr>
              <a:t> que son </a:t>
            </a:r>
            <a:r>
              <a:rPr lang="es-ES" sz="2400" b="1" dirty="0" err="1">
                <a:solidFill>
                  <a:schemeClr val="tx1"/>
                </a:solidFill>
                <a:latin typeface="Calibri" panose="020F0502020204030204" pitchFamily="34" charset="0"/>
                <a:cs typeface="Calibri" panose="020F0502020204030204" pitchFamily="34" charset="0"/>
              </a:rPr>
              <a:t>model</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contentDescription</a:t>
            </a:r>
            <a:r>
              <a:rPr lang="es-ES" sz="2400" dirty="0">
                <a:solidFill>
                  <a:schemeClr val="tx1"/>
                </a:solidFill>
                <a:latin typeface="Calibri" panose="020F0502020204030204" pitchFamily="34" charset="0"/>
                <a:cs typeface="Calibri" panose="020F0502020204030204" pitchFamily="34" charset="0"/>
              </a:rPr>
              <a:t>, también tiene el parámetro </a:t>
            </a:r>
            <a:r>
              <a:rPr lang="es-ES" sz="2400" b="1" dirty="0" err="1">
                <a:solidFill>
                  <a:schemeClr val="tx1"/>
                </a:solidFill>
                <a:latin typeface="Calibri" panose="020F0502020204030204" pitchFamily="34" charset="0"/>
                <a:cs typeface="Calibri" panose="020F0502020204030204" pitchFamily="34" charset="0"/>
              </a:rPr>
              <a:t>contentScale</a:t>
            </a:r>
            <a:r>
              <a:rPr lang="es-ES" sz="2400" dirty="0">
                <a:solidFill>
                  <a:schemeClr val="tx1"/>
                </a:solidFill>
                <a:latin typeface="Calibri" panose="020F0502020204030204" pitchFamily="34" charset="0"/>
                <a:cs typeface="Calibri" panose="020F0502020204030204" pitchFamily="34" charset="0"/>
              </a:rPr>
              <a:t> para indicar cómo rellena la imagen el espacio disponible.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Como las previsualizaciones (@</a:t>
            </a:r>
            <a:r>
              <a:rPr lang="es-ES" sz="2400" dirty="0" err="1">
                <a:solidFill>
                  <a:schemeClr val="tx1"/>
                </a:solidFill>
                <a:latin typeface="Calibri" panose="020F0502020204030204" pitchFamily="34" charset="0"/>
                <a:cs typeface="Calibri" panose="020F0502020204030204" pitchFamily="34" charset="0"/>
              </a:rPr>
              <a:t>Preview</a:t>
            </a:r>
            <a:r>
              <a:rPr lang="es-ES" sz="2400" dirty="0">
                <a:solidFill>
                  <a:schemeClr val="tx1"/>
                </a:solidFill>
                <a:latin typeface="Calibri" panose="020F0502020204030204" pitchFamily="34" charset="0"/>
                <a:cs typeface="Calibri" panose="020F0502020204030204" pitchFamily="34" charset="0"/>
              </a:rPr>
              <a:t>) no tienen acceso a internet se debe lanzar la aplicación para ver el resultado.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Imágenes de internet</a:t>
            </a:r>
          </a:p>
        </p:txBody>
      </p:sp>
      <p:pic>
        <p:nvPicPr>
          <p:cNvPr id="3" name="Imagen 2">
            <a:extLst>
              <a:ext uri="{FF2B5EF4-FFF2-40B4-BE49-F238E27FC236}">
                <a16:creationId xmlns:a16="http://schemas.microsoft.com/office/drawing/2014/main" id="{13F4E6A7-65BD-4E02-968B-CB497DD6EE20}"/>
              </a:ext>
            </a:extLst>
          </p:cNvPr>
          <p:cNvPicPr>
            <a:picLocks noChangeAspect="1"/>
          </p:cNvPicPr>
          <p:nvPr/>
        </p:nvPicPr>
        <p:blipFill>
          <a:blip r:embed="rId2"/>
          <a:stretch>
            <a:fillRect/>
          </a:stretch>
        </p:blipFill>
        <p:spPr>
          <a:xfrm>
            <a:off x="8904312" y="2410690"/>
            <a:ext cx="1501399" cy="3178189"/>
          </a:xfrm>
          <a:prstGeom prst="rect">
            <a:avLst/>
          </a:prstGeom>
          <a:noFill/>
          <a:ln w="57150">
            <a:solidFill>
              <a:schemeClr val="accent2"/>
            </a:solidFill>
          </a:ln>
        </p:spPr>
      </p:pic>
      <p:pic>
        <p:nvPicPr>
          <p:cNvPr id="6" name="Imagen 5">
            <a:extLst>
              <a:ext uri="{FF2B5EF4-FFF2-40B4-BE49-F238E27FC236}">
                <a16:creationId xmlns:a16="http://schemas.microsoft.com/office/drawing/2014/main" id="{34AEDF90-8049-4FD3-8B9F-C3FB6EABDBEF}"/>
              </a:ext>
            </a:extLst>
          </p:cNvPr>
          <p:cNvPicPr>
            <a:picLocks noChangeAspect="1"/>
          </p:cNvPicPr>
          <p:nvPr/>
        </p:nvPicPr>
        <p:blipFill>
          <a:blip r:embed="rId3"/>
          <a:stretch>
            <a:fillRect/>
          </a:stretch>
        </p:blipFill>
        <p:spPr>
          <a:xfrm>
            <a:off x="1786289" y="2966177"/>
            <a:ext cx="6106377" cy="2067213"/>
          </a:xfrm>
          <a:prstGeom prst="rect">
            <a:avLst/>
          </a:prstGeom>
          <a:noFill/>
          <a:ln w="57150">
            <a:solidFill>
              <a:schemeClr val="accent2"/>
            </a:solidFill>
          </a:ln>
        </p:spPr>
      </p:pic>
    </p:spTree>
    <p:extLst>
      <p:ext uri="{BB962C8B-B14F-4D97-AF65-F5344CB8AC3E}">
        <p14:creationId xmlns:p14="http://schemas.microsoft.com/office/powerpoint/2010/main" val="1181529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Se puede dar forma a las imágenes con funciones de </a:t>
            </a:r>
            <a:r>
              <a:rPr lang="es-ES" sz="2000" b="1" dirty="0" err="1">
                <a:solidFill>
                  <a:schemeClr val="tx1"/>
                </a:solidFill>
                <a:latin typeface="Calibri" panose="020F0502020204030204" pitchFamily="34" charset="0"/>
                <a:cs typeface="Calibri" panose="020F0502020204030204" pitchFamily="34" charset="0"/>
              </a:rPr>
              <a:t>AsyncImage</a:t>
            </a:r>
            <a:r>
              <a:rPr lang="es-ES" sz="2000" dirty="0">
                <a:solidFill>
                  <a:schemeClr val="tx1"/>
                </a:solidFill>
                <a:latin typeface="Calibri" panose="020F0502020204030204" pitchFamily="34" charset="0"/>
                <a:cs typeface="Calibri" panose="020F0502020204030204" pitchFamily="34" charset="0"/>
              </a:rPr>
              <a:t> y con la función </a:t>
            </a:r>
            <a:r>
              <a:rPr lang="es-ES" sz="2000" b="1" dirty="0" err="1">
                <a:solidFill>
                  <a:schemeClr val="tx1"/>
                </a:solidFill>
                <a:latin typeface="Calibri" panose="020F0502020204030204" pitchFamily="34" charset="0"/>
                <a:cs typeface="Calibri" panose="020F0502020204030204" pitchFamily="34" charset="0"/>
              </a:rPr>
              <a:t>Modifier.clip</a:t>
            </a:r>
            <a:r>
              <a:rPr lang="es-ES" sz="2000" b="1" dirty="0">
                <a:solidFill>
                  <a:schemeClr val="tx1"/>
                </a:solidFill>
                <a:latin typeface="Calibri" panose="020F0502020204030204" pitchFamily="34" charset="0"/>
                <a:cs typeface="Calibri" panose="020F0502020204030204" pitchFamily="34" charset="0"/>
              </a:rPr>
              <a:t>()</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err="1">
                <a:solidFill>
                  <a:schemeClr val="tx1"/>
                </a:solidFill>
                <a:latin typeface="Calibri" panose="020F0502020204030204" pitchFamily="34" charset="0"/>
                <a:cs typeface="Calibri" panose="020F0502020204030204" pitchFamily="34" charset="0"/>
              </a:rPr>
              <a:t>Coil</a:t>
            </a:r>
            <a:r>
              <a:rPr lang="es-ES" sz="2000" dirty="0">
                <a:solidFill>
                  <a:schemeClr val="tx1"/>
                </a:solidFill>
                <a:latin typeface="Calibri" panose="020F0502020204030204" pitchFamily="34" charset="0"/>
                <a:cs typeface="Calibri" panose="020F0502020204030204" pitchFamily="34" charset="0"/>
              </a:rPr>
              <a:t> ofrece a función </a:t>
            </a:r>
            <a:r>
              <a:rPr lang="es-ES" sz="2000" b="1" dirty="0" err="1">
                <a:solidFill>
                  <a:schemeClr val="tx1"/>
                </a:solidFill>
                <a:latin typeface="Calibri" panose="020F0502020204030204" pitchFamily="34" charset="0"/>
                <a:cs typeface="Calibri" panose="020F0502020204030204" pitchFamily="34" charset="0"/>
              </a:rPr>
              <a:t>crossfade</a:t>
            </a:r>
            <a:r>
              <a:rPr lang="es-ES" sz="2000" dirty="0">
                <a:solidFill>
                  <a:schemeClr val="tx1"/>
                </a:solidFill>
                <a:latin typeface="Calibri" panose="020F0502020204030204" pitchFamily="34" charset="0"/>
                <a:cs typeface="Calibri" panose="020F0502020204030204" pitchFamily="34" charset="0"/>
              </a:rPr>
              <a:t> que indica a la imagen que aparezca poco a poco:</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12.- Imágenes de internet</a:t>
            </a:r>
          </a:p>
        </p:txBody>
      </p:sp>
      <p:pic>
        <p:nvPicPr>
          <p:cNvPr id="18" name="Imagen 17">
            <a:extLst>
              <a:ext uri="{FF2B5EF4-FFF2-40B4-BE49-F238E27FC236}">
                <a16:creationId xmlns:a16="http://schemas.microsoft.com/office/drawing/2014/main" id="{CA6C7B21-D1FE-42A1-BD9C-F47CBB3EFED1}"/>
              </a:ext>
            </a:extLst>
          </p:cNvPr>
          <p:cNvPicPr>
            <a:picLocks noChangeAspect="1"/>
          </p:cNvPicPr>
          <p:nvPr/>
        </p:nvPicPr>
        <p:blipFill>
          <a:blip r:embed="rId2"/>
          <a:stretch>
            <a:fillRect/>
          </a:stretch>
        </p:blipFill>
        <p:spPr>
          <a:xfrm>
            <a:off x="5541102" y="5014548"/>
            <a:ext cx="1445967" cy="1431721"/>
          </a:xfrm>
          <a:prstGeom prst="rect">
            <a:avLst/>
          </a:prstGeom>
          <a:noFill/>
          <a:ln w="57150">
            <a:solidFill>
              <a:schemeClr val="accent2"/>
            </a:solidFill>
          </a:ln>
        </p:spPr>
      </p:pic>
      <p:pic>
        <p:nvPicPr>
          <p:cNvPr id="2" name="Imagen 1">
            <a:extLst>
              <a:ext uri="{FF2B5EF4-FFF2-40B4-BE49-F238E27FC236}">
                <a16:creationId xmlns:a16="http://schemas.microsoft.com/office/drawing/2014/main" id="{B03B8274-4995-41DE-B690-405BE61E073F}"/>
              </a:ext>
            </a:extLst>
          </p:cNvPr>
          <p:cNvPicPr>
            <a:picLocks noChangeAspect="1"/>
          </p:cNvPicPr>
          <p:nvPr/>
        </p:nvPicPr>
        <p:blipFill rotWithShape="1">
          <a:blip r:embed="rId3"/>
          <a:srcRect l="1219"/>
          <a:stretch/>
        </p:blipFill>
        <p:spPr>
          <a:xfrm>
            <a:off x="1944079" y="1700808"/>
            <a:ext cx="3627307" cy="1206498"/>
          </a:xfrm>
          <a:prstGeom prst="rect">
            <a:avLst/>
          </a:prstGeom>
          <a:noFill/>
          <a:ln w="57150">
            <a:solidFill>
              <a:schemeClr val="accent2"/>
            </a:solidFill>
          </a:ln>
        </p:spPr>
      </p:pic>
      <p:pic>
        <p:nvPicPr>
          <p:cNvPr id="3" name="Imagen 2">
            <a:extLst>
              <a:ext uri="{FF2B5EF4-FFF2-40B4-BE49-F238E27FC236}">
                <a16:creationId xmlns:a16="http://schemas.microsoft.com/office/drawing/2014/main" id="{3D95BB4B-4953-4492-8679-D4F413A0709F}"/>
              </a:ext>
            </a:extLst>
          </p:cNvPr>
          <p:cNvPicPr>
            <a:picLocks noChangeAspect="1"/>
          </p:cNvPicPr>
          <p:nvPr/>
        </p:nvPicPr>
        <p:blipFill rotWithShape="1">
          <a:blip r:embed="rId4"/>
          <a:srcRect r="295"/>
          <a:stretch/>
        </p:blipFill>
        <p:spPr>
          <a:xfrm>
            <a:off x="1944080" y="3140968"/>
            <a:ext cx="3627306" cy="1283839"/>
          </a:xfrm>
          <a:prstGeom prst="rect">
            <a:avLst/>
          </a:prstGeom>
          <a:noFill/>
          <a:ln w="57150">
            <a:solidFill>
              <a:schemeClr val="accent2"/>
            </a:solidFill>
          </a:ln>
        </p:spPr>
      </p:pic>
      <p:pic>
        <p:nvPicPr>
          <p:cNvPr id="6" name="Imagen 5">
            <a:extLst>
              <a:ext uri="{FF2B5EF4-FFF2-40B4-BE49-F238E27FC236}">
                <a16:creationId xmlns:a16="http://schemas.microsoft.com/office/drawing/2014/main" id="{B54A0749-8810-4E37-BC53-A1C01E9EC695}"/>
              </a:ext>
            </a:extLst>
          </p:cNvPr>
          <p:cNvPicPr>
            <a:picLocks noChangeAspect="1"/>
          </p:cNvPicPr>
          <p:nvPr/>
        </p:nvPicPr>
        <p:blipFill>
          <a:blip r:embed="rId5"/>
          <a:stretch>
            <a:fillRect/>
          </a:stretch>
        </p:blipFill>
        <p:spPr>
          <a:xfrm>
            <a:off x="6384032" y="2201072"/>
            <a:ext cx="3863888" cy="1797373"/>
          </a:xfrm>
          <a:prstGeom prst="rect">
            <a:avLst/>
          </a:prstGeom>
          <a:noFill/>
          <a:ln w="57150">
            <a:solidFill>
              <a:schemeClr val="accent2"/>
            </a:solidFill>
          </a:ln>
        </p:spPr>
      </p:pic>
      <p:pic>
        <p:nvPicPr>
          <p:cNvPr id="17" name="Imagen 16">
            <a:extLst>
              <a:ext uri="{FF2B5EF4-FFF2-40B4-BE49-F238E27FC236}">
                <a16:creationId xmlns:a16="http://schemas.microsoft.com/office/drawing/2014/main" id="{6D95A657-1CB6-483F-BAAC-F9EF23E2BA50}"/>
              </a:ext>
            </a:extLst>
          </p:cNvPr>
          <p:cNvPicPr>
            <a:picLocks noChangeAspect="1"/>
          </p:cNvPicPr>
          <p:nvPr/>
        </p:nvPicPr>
        <p:blipFill rotWithShape="1">
          <a:blip r:embed="rId6"/>
          <a:srcRect t="1217" r="377" b="122"/>
          <a:stretch/>
        </p:blipFill>
        <p:spPr>
          <a:xfrm>
            <a:off x="8989394" y="5009822"/>
            <a:ext cx="1383930" cy="1431722"/>
          </a:xfrm>
          <a:prstGeom prst="rect">
            <a:avLst/>
          </a:prstGeom>
          <a:noFill/>
          <a:ln w="57150">
            <a:solidFill>
              <a:schemeClr val="accent2"/>
            </a:solidFill>
          </a:ln>
        </p:spPr>
      </p:pic>
      <p:pic>
        <p:nvPicPr>
          <p:cNvPr id="9" name="Imagen 8">
            <a:extLst>
              <a:ext uri="{FF2B5EF4-FFF2-40B4-BE49-F238E27FC236}">
                <a16:creationId xmlns:a16="http://schemas.microsoft.com/office/drawing/2014/main" id="{ECB19921-5827-44AD-9585-7894F99F6CBA}"/>
              </a:ext>
            </a:extLst>
          </p:cNvPr>
          <p:cNvPicPr>
            <a:picLocks noChangeAspect="1"/>
          </p:cNvPicPr>
          <p:nvPr/>
        </p:nvPicPr>
        <p:blipFill>
          <a:blip r:embed="rId7"/>
          <a:stretch>
            <a:fillRect/>
          </a:stretch>
        </p:blipFill>
        <p:spPr>
          <a:xfrm>
            <a:off x="7281493" y="5009303"/>
            <a:ext cx="1364369" cy="1440570"/>
          </a:xfrm>
          <a:prstGeom prst="rect">
            <a:avLst/>
          </a:prstGeom>
          <a:noFill/>
          <a:ln w="57150">
            <a:solidFill>
              <a:schemeClr val="accent2"/>
            </a:solidFill>
          </a:ln>
        </p:spPr>
      </p:pic>
      <p:cxnSp>
        <p:nvCxnSpPr>
          <p:cNvPr id="21" name="Conector recto de flecha 20">
            <a:extLst>
              <a:ext uri="{FF2B5EF4-FFF2-40B4-BE49-F238E27FC236}">
                <a16:creationId xmlns:a16="http://schemas.microsoft.com/office/drawing/2014/main" id="{390B1E3F-0318-4AD2-B618-CDB41B62DD0B}"/>
              </a:ext>
            </a:extLst>
          </p:cNvPr>
          <p:cNvCxnSpPr>
            <a:cxnSpLocks/>
          </p:cNvCxnSpPr>
          <p:nvPr/>
        </p:nvCxnSpPr>
        <p:spPr>
          <a:xfrm>
            <a:off x="6910973" y="5748793"/>
            <a:ext cx="492981"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Conector recto de flecha 22">
            <a:extLst>
              <a:ext uri="{FF2B5EF4-FFF2-40B4-BE49-F238E27FC236}">
                <a16:creationId xmlns:a16="http://schemas.microsoft.com/office/drawing/2014/main" id="{C73508F9-2DA6-4B5F-9BDF-361B2C55B4AD}"/>
              </a:ext>
            </a:extLst>
          </p:cNvPr>
          <p:cNvCxnSpPr>
            <a:cxnSpLocks/>
          </p:cNvCxnSpPr>
          <p:nvPr/>
        </p:nvCxnSpPr>
        <p:spPr>
          <a:xfrm>
            <a:off x="8616280" y="5748793"/>
            <a:ext cx="492981"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1" name="Imagen 10">
            <a:extLst>
              <a:ext uri="{FF2B5EF4-FFF2-40B4-BE49-F238E27FC236}">
                <a16:creationId xmlns:a16="http://schemas.microsoft.com/office/drawing/2014/main" id="{68AD5DA7-3223-4A23-9B7C-E701B076ED8A}"/>
              </a:ext>
            </a:extLst>
          </p:cNvPr>
          <p:cNvPicPr>
            <a:picLocks noChangeAspect="1"/>
          </p:cNvPicPr>
          <p:nvPr/>
        </p:nvPicPr>
        <p:blipFill>
          <a:blip r:embed="rId8"/>
          <a:stretch>
            <a:fillRect/>
          </a:stretch>
        </p:blipFill>
        <p:spPr>
          <a:xfrm>
            <a:off x="1614056" y="5009820"/>
            <a:ext cx="2754918" cy="1431723"/>
          </a:xfrm>
          <a:prstGeom prst="rect">
            <a:avLst/>
          </a:prstGeom>
          <a:noFill/>
          <a:ln w="57150">
            <a:solidFill>
              <a:schemeClr val="accent2"/>
            </a:solidFill>
          </a:ln>
        </p:spPr>
      </p:pic>
    </p:spTree>
    <p:extLst>
      <p:ext uri="{BB962C8B-B14F-4D97-AF65-F5344CB8AC3E}">
        <p14:creationId xmlns:p14="http://schemas.microsoft.com/office/powerpoint/2010/main" val="4179844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Icon</a:t>
            </a:r>
            <a:r>
              <a:rPr lang="es-ES" sz="2800" dirty="0">
                <a:solidFill>
                  <a:schemeClr val="tx1"/>
                </a:solidFill>
                <a:latin typeface="Calibri" panose="020F0502020204030204" pitchFamily="34" charset="0"/>
                <a:cs typeface="Calibri" panose="020F0502020204030204" pitchFamily="34" charset="0"/>
              </a:rPr>
              <a:t> permite representar un icono en la aplicación, es similar a </a:t>
            </a:r>
            <a:r>
              <a:rPr lang="es-ES" sz="2800" b="1" dirty="0" err="1">
                <a:solidFill>
                  <a:schemeClr val="tx1"/>
                </a:solidFill>
                <a:latin typeface="Calibri" panose="020F0502020204030204" pitchFamily="34" charset="0"/>
                <a:cs typeface="Calibri" panose="020F0502020204030204" pitchFamily="34" charset="0"/>
              </a:rPr>
              <a:t>Image</a:t>
            </a:r>
            <a:r>
              <a:rPr lang="es-ES" sz="2800" dirty="0">
                <a:solidFill>
                  <a:schemeClr val="tx1"/>
                </a:solidFill>
                <a:latin typeface="Calibri" panose="020F0502020204030204" pitchFamily="34" charset="0"/>
                <a:cs typeface="Calibri" panose="020F0502020204030204" pitchFamily="34" charset="0"/>
              </a:rPr>
              <a:t> pero formando parte de </a:t>
            </a:r>
            <a:r>
              <a:rPr lang="es-ES" sz="2800" b="1" dirty="0">
                <a:solidFill>
                  <a:schemeClr val="tx1"/>
                </a:solidFill>
                <a:latin typeface="Calibri" panose="020F0502020204030204" pitchFamily="34" charset="0"/>
                <a:cs typeface="Calibri" panose="020F0502020204030204" pitchFamily="34" charset="0"/>
              </a:rPr>
              <a:t>Material </a:t>
            </a:r>
            <a:r>
              <a:rPr lang="es-ES" sz="2800" b="1" dirty="0" err="1">
                <a:solidFill>
                  <a:schemeClr val="tx1"/>
                </a:solidFill>
                <a:latin typeface="Calibri" panose="020F0502020204030204" pitchFamily="34" charset="0"/>
                <a:cs typeface="Calibri" panose="020F0502020204030204" pitchFamily="34" charset="0"/>
              </a:rPr>
              <a:t>Design</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Solo permite imágenes </a:t>
            </a:r>
            <a:r>
              <a:rPr lang="es-ES" sz="2800" b="1" dirty="0">
                <a:solidFill>
                  <a:schemeClr val="tx1"/>
                </a:solidFill>
                <a:latin typeface="Calibri" panose="020F0502020204030204" pitchFamily="34" charset="0"/>
                <a:cs typeface="Calibri" panose="020F0502020204030204" pitchFamily="34" charset="0"/>
              </a:rPr>
              <a:t>vectoriales</a:t>
            </a:r>
            <a:r>
              <a:rPr lang="es-ES" sz="2800" dirty="0">
                <a:solidFill>
                  <a:schemeClr val="tx1"/>
                </a:solidFill>
                <a:latin typeface="Calibri" panose="020F0502020204030204" pitchFamily="34" charset="0"/>
                <a:cs typeface="Calibri" panose="020F0502020204030204" pitchFamily="34" charset="0"/>
              </a:rPr>
              <a:t> o </a:t>
            </a:r>
            <a:r>
              <a:rPr lang="es-ES" sz="2800" b="1" dirty="0">
                <a:solidFill>
                  <a:schemeClr val="tx1"/>
                </a:solidFill>
                <a:latin typeface="Calibri" panose="020F0502020204030204" pitchFamily="34" charset="0"/>
                <a:cs typeface="Calibri" panose="020F0502020204030204" pitchFamily="34" charset="0"/>
              </a:rPr>
              <a:t>rasterizadas</a:t>
            </a:r>
            <a:r>
              <a:rPr lang="es-ES" sz="2800" dirty="0">
                <a:solidFill>
                  <a:schemeClr val="tx1"/>
                </a:solidFill>
                <a:latin typeface="Calibri" panose="020F0502020204030204" pitchFamily="34" charset="0"/>
                <a:cs typeface="Calibri" panose="020F0502020204030204" pitchFamily="34" charset="0"/>
              </a:rPr>
              <a:t> (convertidas a </a:t>
            </a:r>
            <a:r>
              <a:rPr lang="es-ES" sz="2800" dirty="0" err="1">
                <a:solidFill>
                  <a:schemeClr val="tx1"/>
                </a:solidFill>
                <a:latin typeface="Calibri" panose="020F0502020204030204" pitchFamily="34" charset="0"/>
                <a:cs typeface="Calibri" panose="020F0502020204030204" pitchFamily="34" charset="0"/>
              </a:rPr>
              <a:t>webp</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Solo se mostrará con un color.</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Su tamaño por defecto es de 24dp pero soporta los siguientes tamaños:</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Componente </a:t>
            </a:r>
            <a:r>
              <a:rPr lang="es-ES" sz="3600" b="1" cap="none" dirty="0" err="1">
                <a:solidFill>
                  <a:schemeClr val="accent1"/>
                </a:solidFill>
                <a:latin typeface="Calibri" panose="020F0502020204030204" pitchFamily="34" charset="0"/>
                <a:cs typeface="Calibri" panose="020F0502020204030204" pitchFamily="34" charset="0"/>
              </a:rPr>
              <a:t>Icon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B891AA23-46FF-4D2E-A86A-DCE28132F42E}"/>
              </a:ext>
            </a:extLst>
          </p:cNvPr>
          <p:cNvPicPr>
            <a:picLocks noChangeAspect="1"/>
          </p:cNvPicPr>
          <p:nvPr/>
        </p:nvPicPr>
        <p:blipFill>
          <a:blip r:embed="rId2"/>
          <a:stretch>
            <a:fillRect/>
          </a:stretch>
        </p:blipFill>
        <p:spPr>
          <a:xfrm>
            <a:off x="3752478" y="4844926"/>
            <a:ext cx="4687043" cy="1533281"/>
          </a:xfrm>
          <a:prstGeom prst="rect">
            <a:avLst/>
          </a:prstGeom>
          <a:noFill/>
          <a:ln w="57150">
            <a:solidFill>
              <a:schemeClr val="accent2"/>
            </a:solidFill>
          </a:ln>
        </p:spPr>
      </p:pic>
    </p:spTree>
    <p:extLst>
      <p:ext uri="{BB962C8B-B14F-4D97-AF65-F5344CB8AC3E}">
        <p14:creationId xmlns:p14="http://schemas.microsoft.com/office/powerpoint/2010/main" val="3080297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la clase </a:t>
            </a:r>
            <a:r>
              <a:rPr lang="es-ES" sz="2800" b="1" dirty="0" err="1">
                <a:solidFill>
                  <a:schemeClr val="tx1"/>
                </a:solidFill>
                <a:latin typeface="Calibri" panose="020F0502020204030204" pitchFamily="34" charset="0"/>
                <a:cs typeface="Calibri" panose="020F0502020204030204" pitchFamily="34" charset="0"/>
              </a:rPr>
              <a:t>Icons</a:t>
            </a:r>
            <a:r>
              <a:rPr lang="es-ES" sz="2800" dirty="0">
                <a:solidFill>
                  <a:schemeClr val="tx1"/>
                </a:solidFill>
                <a:latin typeface="Calibri" panose="020F0502020204030204" pitchFamily="34" charset="0"/>
                <a:cs typeface="Calibri" panose="020F0502020204030204" pitchFamily="34" charset="0"/>
              </a:rPr>
              <a:t> se pueden utilizar los iconos del sistema.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puede utilizar una imagen como icono, pero se pierden los colores.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Componente </a:t>
            </a:r>
            <a:r>
              <a:rPr lang="es-ES" sz="3600" b="1" cap="none" dirty="0" err="1">
                <a:solidFill>
                  <a:schemeClr val="accent1"/>
                </a:solidFill>
                <a:latin typeface="Calibri" panose="020F0502020204030204" pitchFamily="34" charset="0"/>
                <a:cs typeface="Calibri" panose="020F0502020204030204" pitchFamily="34" charset="0"/>
              </a:rPr>
              <a:t>Icon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5EC7B3FA-0D7E-4069-AE6E-1CF101C9D52B}"/>
              </a:ext>
            </a:extLst>
          </p:cNvPr>
          <p:cNvPicPr>
            <a:picLocks noChangeAspect="1"/>
          </p:cNvPicPr>
          <p:nvPr/>
        </p:nvPicPr>
        <p:blipFill rotWithShape="1">
          <a:blip r:embed="rId2"/>
          <a:srcRect b="29543"/>
          <a:stretch/>
        </p:blipFill>
        <p:spPr>
          <a:xfrm>
            <a:off x="2813404" y="4437112"/>
            <a:ext cx="6565191" cy="1872208"/>
          </a:xfrm>
          <a:prstGeom prst="rect">
            <a:avLst/>
          </a:prstGeom>
          <a:noFill/>
          <a:ln w="57150">
            <a:solidFill>
              <a:schemeClr val="accent2"/>
            </a:solidFill>
          </a:ln>
        </p:spPr>
      </p:pic>
      <p:pic>
        <p:nvPicPr>
          <p:cNvPr id="2" name="Imagen 1">
            <a:extLst>
              <a:ext uri="{FF2B5EF4-FFF2-40B4-BE49-F238E27FC236}">
                <a16:creationId xmlns:a16="http://schemas.microsoft.com/office/drawing/2014/main" id="{2DF6BD91-F67E-4E50-A210-994C470C2518}"/>
              </a:ext>
            </a:extLst>
          </p:cNvPr>
          <p:cNvPicPr>
            <a:picLocks noChangeAspect="1"/>
          </p:cNvPicPr>
          <p:nvPr/>
        </p:nvPicPr>
        <p:blipFill rotWithShape="1">
          <a:blip r:embed="rId3"/>
          <a:srcRect t="1481" b="1366"/>
          <a:stretch/>
        </p:blipFill>
        <p:spPr>
          <a:xfrm>
            <a:off x="3175672" y="1844824"/>
            <a:ext cx="3430717" cy="861238"/>
          </a:xfrm>
          <a:prstGeom prst="rect">
            <a:avLst/>
          </a:prstGeom>
          <a:noFill/>
          <a:ln w="57150">
            <a:solidFill>
              <a:schemeClr val="accent2"/>
            </a:solidFill>
          </a:ln>
        </p:spPr>
      </p:pic>
      <p:pic>
        <p:nvPicPr>
          <p:cNvPr id="3" name="Imagen 2">
            <a:extLst>
              <a:ext uri="{FF2B5EF4-FFF2-40B4-BE49-F238E27FC236}">
                <a16:creationId xmlns:a16="http://schemas.microsoft.com/office/drawing/2014/main" id="{ADC873AB-C205-4048-8081-87D634756286}"/>
              </a:ext>
            </a:extLst>
          </p:cNvPr>
          <p:cNvPicPr>
            <a:picLocks noChangeAspect="1"/>
          </p:cNvPicPr>
          <p:nvPr/>
        </p:nvPicPr>
        <p:blipFill>
          <a:blip r:embed="rId4"/>
          <a:stretch>
            <a:fillRect/>
          </a:stretch>
        </p:blipFill>
        <p:spPr>
          <a:xfrm>
            <a:off x="7255855" y="1844824"/>
            <a:ext cx="1760473" cy="861238"/>
          </a:xfrm>
          <a:prstGeom prst="rect">
            <a:avLst/>
          </a:prstGeom>
          <a:noFill/>
          <a:ln w="57150">
            <a:solidFill>
              <a:schemeClr val="accent2"/>
            </a:solidFill>
          </a:ln>
        </p:spPr>
      </p:pic>
    </p:spTree>
    <p:extLst>
      <p:ext uri="{BB962C8B-B14F-4D97-AF65-F5344CB8AC3E}">
        <p14:creationId xmlns:p14="http://schemas.microsoft.com/office/powerpoint/2010/main" val="731777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Lo más habitual es usar los iconos vectoriales de Material </a:t>
            </a:r>
            <a:r>
              <a:rPr lang="es-ES" sz="2000" dirty="0" err="1">
                <a:solidFill>
                  <a:schemeClr val="tx1"/>
                </a:solidFill>
                <a:latin typeface="Calibri" panose="020F0502020204030204" pitchFamily="34" charset="0"/>
                <a:cs typeface="Calibri" panose="020F0502020204030204" pitchFamily="34" charset="0"/>
              </a:rPr>
              <a:t>Design</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Android Studio solo carga por defecto un pequeño conjunto de iconos. Si se quiere tener disponible todo el paquete de iconos se debe añadir la siguiente dependencia:</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Archivo </a:t>
            </a:r>
            <a:r>
              <a:rPr lang="es-ES" sz="2000" b="1" dirty="0" err="1">
                <a:solidFill>
                  <a:schemeClr val="tx1"/>
                </a:solidFill>
                <a:latin typeface="Calibri" panose="020F0502020204030204" pitchFamily="34" charset="0"/>
                <a:cs typeface="Calibri" panose="020F0502020204030204" pitchFamily="34" charset="0"/>
              </a:rPr>
              <a:t>libs.versions.toml</a:t>
            </a:r>
            <a:endParaRPr lang="es-ES" sz="20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En el apartado [</a:t>
            </a:r>
            <a:r>
              <a:rPr lang="es-ES" sz="2000" dirty="0" err="1">
                <a:solidFill>
                  <a:schemeClr val="tx1"/>
                </a:solidFill>
                <a:latin typeface="Calibri" panose="020F0502020204030204" pitchFamily="34" charset="0"/>
                <a:cs typeface="Calibri" panose="020F0502020204030204" pitchFamily="34" charset="0"/>
              </a:rPr>
              <a:t>libraries</a:t>
            </a:r>
            <a:r>
              <a:rPr lang="es-ES" sz="20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Archivo </a:t>
            </a:r>
            <a:r>
              <a:rPr lang="es-ES" sz="2000" b="1" dirty="0" err="1">
                <a:solidFill>
                  <a:schemeClr val="tx1"/>
                </a:solidFill>
                <a:latin typeface="Calibri" panose="020F0502020204030204" pitchFamily="34" charset="0"/>
                <a:cs typeface="Calibri" panose="020F0502020204030204" pitchFamily="34" charset="0"/>
              </a:rPr>
              <a:t>build.graddle.kts</a:t>
            </a:r>
            <a:r>
              <a:rPr lang="es-ES" sz="2000" b="1" dirty="0">
                <a:solidFill>
                  <a:schemeClr val="tx1"/>
                </a:solidFill>
                <a:latin typeface="Calibri" panose="020F0502020204030204" pitchFamily="34" charset="0"/>
                <a:cs typeface="Calibri" panose="020F0502020204030204" pitchFamily="34" charset="0"/>
              </a:rPr>
              <a:t> (Module: app)</a:t>
            </a:r>
            <a:r>
              <a:rPr lang="es-ES" sz="2000" dirty="0">
                <a:solidFill>
                  <a:schemeClr val="tx1"/>
                </a:solidFill>
                <a:latin typeface="Calibri" panose="020F0502020204030204" pitchFamily="34" charset="0"/>
                <a:cs typeface="Calibri" panose="020F0502020204030204" pitchFamily="34" charset="0"/>
              </a:rPr>
              <a:t> </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Dentro de dependencias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Recuerda pulsar </a:t>
            </a:r>
            <a:r>
              <a:rPr lang="es-ES" sz="2000" b="1" dirty="0" err="1">
                <a:solidFill>
                  <a:schemeClr val="tx1"/>
                </a:solidFill>
                <a:latin typeface="Calibri" panose="020F0502020204030204" pitchFamily="34" charset="0"/>
                <a:cs typeface="Calibri" panose="020F0502020204030204" pitchFamily="34" charset="0"/>
              </a:rPr>
              <a:t>Sync</a:t>
            </a:r>
            <a:r>
              <a:rPr lang="es-ES" sz="2000" b="1" dirty="0">
                <a:solidFill>
                  <a:schemeClr val="tx1"/>
                </a:solidFill>
                <a:latin typeface="Calibri" panose="020F0502020204030204" pitchFamily="34" charset="0"/>
                <a:cs typeface="Calibri" panose="020F0502020204030204" pitchFamily="34" charset="0"/>
              </a:rPr>
              <a:t> </a:t>
            </a:r>
            <a:r>
              <a:rPr lang="es-ES" sz="2000" b="1" dirty="0" err="1">
                <a:solidFill>
                  <a:schemeClr val="tx1"/>
                </a:solidFill>
                <a:latin typeface="Calibri" panose="020F0502020204030204" pitchFamily="34" charset="0"/>
                <a:cs typeface="Calibri" panose="020F0502020204030204" pitchFamily="34" charset="0"/>
              </a:rPr>
              <a:t>Now</a:t>
            </a:r>
            <a:r>
              <a:rPr lang="es-ES" sz="2000" dirty="0">
                <a:solidFill>
                  <a:schemeClr val="tx1"/>
                </a:solidFill>
                <a:latin typeface="Calibri" panose="020F0502020204030204" pitchFamily="34" charset="0"/>
                <a:cs typeface="Calibri" panose="020F0502020204030204" pitchFamily="34" charset="0"/>
              </a:rPr>
              <a:t> tras añadir la dependencia.</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Una vez añadida la dependencia ya están disponibles </a:t>
            </a:r>
            <a:r>
              <a:rPr lang="es-ES" sz="2000" dirty="0">
                <a:solidFill>
                  <a:schemeClr val="tx1"/>
                </a:solidFill>
                <a:latin typeface="Calibri" panose="020F0502020204030204" pitchFamily="34" charset="0"/>
                <a:cs typeface="Calibri" panose="020F0502020204030204" pitchFamily="34" charset="0"/>
                <a:hlinkClick r:id="rId2"/>
              </a:rPr>
              <a:t>todos los iconos</a:t>
            </a:r>
            <a:r>
              <a:rPr lang="es-ES" sz="2000" dirty="0">
                <a:solidFill>
                  <a:schemeClr val="tx1"/>
                </a:solidFill>
                <a:latin typeface="Calibri" panose="020F0502020204030204" pitchFamily="34" charset="0"/>
                <a:cs typeface="Calibri" panose="020F0502020204030204" pitchFamily="34" charset="0"/>
              </a:rPr>
              <a:t>:</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Componente </a:t>
            </a:r>
            <a:r>
              <a:rPr lang="es-ES" sz="3600" b="1" cap="none" dirty="0" err="1">
                <a:solidFill>
                  <a:schemeClr val="accent1"/>
                </a:solidFill>
                <a:latin typeface="Calibri" panose="020F0502020204030204" pitchFamily="34" charset="0"/>
                <a:cs typeface="Calibri" panose="020F0502020204030204" pitchFamily="34" charset="0"/>
              </a:rPr>
              <a:t>Icon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95FFDF95-ED2B-4A12-AE4A-78F543E64F53}"/>
              </a:ext>
            </a:extLst>
          </p:cNvPr>
          <p:cNvPicPr>
            <a:picLocks noChangeAspect="1"/>
          </p:cNvPicPr>
          <p:nvPr/>
        </p:nvPicPr>
        <p:blipFill>
          <a:blip r:embed="rId3"/>
          <a:stretch>
            <a:fillRect/>
          </a:stretch>
        </p:blipFill>
        <p:spPr>
          <a:xfrm>
            <a:off x="8168499" y="5023220"/>
            <a:ext cx="3497008" cy="1523236"/>
          </a:xfrm>
          <a:prstGeom prst="rect">
            <a:avLst/>
          </a:prstGeom>
          <a:noFill/>
          <a:ln w="57150">
            <a:solidFill>
              <a:schemeClr val="accent2"/>
            </a:solidFill>
          </a:ln>
        </p:spPr>
      </p:pic>
      <p:pic>
        <p:nvPicPr>
          <p:cNvPr id="3" name="Imagen 2">
            <a:extLst>
              <a:ext uri="{FF2B5EF4-FFF2-40B4-BE49-F238E27FC236}">
                <a16:creationId xmlns:a16="http://schemas.microsoft.com/office/drawing/2014/main" id="{AB7A871E-24AB-4516-A081-D3A9C9E60494}"/>
              </a:ext>
            </a:extLst>
          </p:cNvPr>
          <p:cNvPicPr>
            <a:picLocks noChangeAspect="1"/>
          </p:cNvPicPr>
          <p:nvPr/>
        </p:nvPicPr>
        <p:blipFill>
          <a:blip r:embed="rId4"/>
          <a:stretch>
            <a:fillRect/>
          </a:stretch>
        </p:blipFill>
        <p:spPr>
          <a:xfrm>
            <a:off x="3287687" y="2852936"/>
            <a:ext cx="8385669" cy="321073"/>
          </a:xfrm>
          <a:prstGeom prst="rect">
            <a:avLst/>
          </a:prstGeom>
          <a:noFill/>
          <a:ln w="57150">
            <a:solidFill>
              <a:schemeClr val="accent2"/>
            </a:solidFill>
          </a:ln>
        </p:spPr>
      </p:pic>
      <p:pic>
        <p:nvPicPr>
          <p:cNvPr id="6" name="Imagen 5">
            <a:extLst>
              <a:ext uri="{FF2B5EF4-FFF2-40B4-BE49-F238E27FC236}">
                <a16:creationId xmlns:a16="http://schemas.microsoft.com/office/drawing/2014/main" id="{45293CD3-ECF8-4EC3-ABF6-2B6195A9F098}"/>
              </a:ext>
            </a:extLst>
          </p:cNvPr>
          <p:cNvPicPr>
            <a:picLocks noChangeAspect="1"/>
          </p:cNvPicPr>
          <p:nvPr/>
        </p:nvPicPr>
        <p:blipFill rotWithShape="1">
          <a:blip r:embed="rId5"/>
          <a:srcRect t="8473" b="8472"/>
          <a:stretch/>
        </p:blipFill>
        <p:spPr>
          <a:xfrm>
            <a:off x="3287688" y="3776790"/>
            <a:ext cx="4396538" cy="321073"/>
          </a:xfrm>
          <a:prstGeom prst="rect">
            <a:avLst/>
          </a:prstGeom>
          <a:noFill/>
          <a:ln w="57150">
            <a:solidFill>
              <a:schemeClr val="accent2"/>
            </a:solidFill>
          </a:ln>
        </p:spPr>
      </p:pic>
    </p:spTree>
    <p:extLst>
      <p:ext uri="{BB962C8B-B14F-4D97-AF65-F5344CB8AC3E}">
        <p14:creationId xmlns:p14="http://schemas.microsoft.com/office/powerpoint/2010/main" val="3420912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clase </a:t>
            </a:r>
            <a:r>
              <a:rPr lang="es-ES" sz="2800" b="1" dirty="0" err="1">
                <a:solidFill>
                  <a:schemeClr val="tx1"/>
                </a:solidFill>
                <a:latin typeface="Calibri" panose="020F0502020204030204" pitchFamily="34" charset="0"/>
                <a:cs typeface="Calibri" panose="020F0502020204030204" pitchFamily="34" charset="0"/>
              </a:rPr>
              <a:t>Icon</a:t>
            </a:r>
            <a:r>
              <a:rPr lang="es-ES" sz="2800" dirty="0">
                <a:solidFill>
                  <a:schemeClr val="tx1"/>
                </a:solidFill>
                <a:latin typeface="Calibri" panose="020F0502020204030204" pitchFamily="34" charset="0"/>
                <a:cs typeface="Calibri" panose="020F0502020204030204" pitchFamily="34" charset="0"/>
              </a:rPr>
              <a:t> existen subclases de iconos: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Default</a:t>
            </a:r>
            <a:r>
              <a:rPr lang="es-ES" sz="2800" dirty="0">
                <a:solidFill>
                  <a:schemeClr val="tx1"/>
                </a:solidFill>
                <a:latin typeface="Calibri" panose="020F0502020204030204" pitchFamily="34" charset="0"/>
                <a:cs typeface="Calibri" panose="020F0502020204030204" pitchFamily="34" charset="0"/>
              </a:rPr>
              <a:t>: como usar </a:t>
            </a:r>
            <a:r>
              <a:rPr lang="es-ES" sz="2800" dirty="0" err="1">
                <a:solidFill>
                  <a:schemeClr val="tx1"/>
                </a:solidFill>
                <a:latin typeface="Calibri" panose="020F0502020204030204" pitchFamily="34" charset="0"/>
                <a:cs typeface="Calibri" panose="020F0502020204030204" pitchFamily="34" charset="0"/>
              </a:rPr>
              <a:t>Filled</a:t>
            </a:r>
            <a:r>
              <a:rPr lang="es-ES" sz="2800" dirty="0">
                <a:solidFill>
                  <a:schemeClr val="tx1"/>
                </a:solidFill>
                <a:latin typeface="Calibri" panose="020F0502020204030204" pitchFamily="34" charset="0"/>
                <a:cs typeface="Calibri" panose="020F0502020204030204" pitchFamily="34" charset="0"/>
              </a:rPr>
              <a:t>.</a:t>
            </a:r>
          </a:p>
          <a:p>
            <a:pPr>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Filled</a:t>
            </a:r>
            <a:r>
              <a:rPr lang="es-ES" sz="2800" dirty="0">
                <a:solidFill>
                  <a:schemeClr val="tx1"/>
                </a:solidFill>
                <a:latin typeface="Calibri" panose="020F0502020204030204" pitchFamily="34" charset="0"/>
                <a:cs typeface="Calibri" panose="020F0502020204030204" pitchFamily="34" charset="0"/>
              </a:rPr>
              <a:t>: icono relleno del mismo color.</a:t>
            </a:r>
          </a:p>
          <a:p>
            <a:pPr>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Outlined</a:t>
            </a:r>
            <a:r>
              <a:rPr lang="es-ES" sz="2800" dirty="0">
                <a:solidFill>
                  <a:schemeClr val="tx1"/>
                </a:solidFill>
                <a:latin typeface="Calibri" panose="020F0502020204030204" pitchFamily="34" charset="0"/>
                <a:cs typeface="Calibri" panose="020F0502020204030204" pitchFamily="34" charset="0"/>
              </a:rPr>
              <a:t>: icono solo con los bordes.</a:t>
            </a:r>
          </a:p>
          <a:p>
            <a:pPr>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TwoTone</a:t>
            </a:r>
            <a:r>
              <a:rPr lang="es-ES" sz="2800" dirty="0">
                <a:solidFill>
                  <a:schemeClr val="tx1"/>
                </a:solidFill>
                <a:latin typeface="Calibri" panose="020F0502020204030204" pitchFamily="34" charset="0"/>
                <a:cs typeface="Calibri" panose="020F0502020204030204" pitchFamily="34" charset="0"/>
              </a:rPr>
              <a:t>: icono con dos colores.</a:t>
            </a:r>
          </a:p>
          <a:p>
            <a:pPr>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Sharp</a:t>
            </a:r>
            <a:r>
              <a:rPr lang="es-ES" sz="2800" dirty="0">
                <a:solidFill>
                  <a:schemeClr val="tx1"/>
                </a:solidFill>
                <a:latin typeface="Calibri" panose="020F0502020204030204" pitchFamily="34" charset="0"/>
                <a:cs typeface="Calibri" panose="020F0502020204030204" pitchFamily="34" charset="0"/>
              </a:rPr>
              <a:t>: icono con las esquinas anguladas.</a:t>
            </a:r>
          </a:p>
          <a:p>
            <a:pPr>
              <a:spcBef>
                <a:spcPts val="0"/>
              </a:spcBef>
              <a:spcAft>
                <a:spcPts val="0"/>
              </a:spcAft>
            </a:pPr>
            <a:r>
              <a:rPr lang="es-ES" sz="2800" b="1" dirty="0">
                <a:solidFill>
                  <a:schemeClr val="tx1"/>
                </a:solidFill>
                <a:latin typeface="Calibri" panose="020F0502020204030204" pitchFamily="34" charset="0"/>
                <a:cs typeface="Calibri" panose="020F0502020204030204" pitchFamily="34" charset="0"/>
              </a:rPr>
              <a:t>Rounded</a:t>
            </a:r>
            <a:r>
              <a:rPr lang="es-ES" sz="2800" dirty="0">
                <a:solidFill>
                  <a:schemeClr val="tx1"/>
                </a:solidFill>
                <a:latin typeface="Calibri" panose="020F0502020204030204" pitchFamily="34" charset="0"/>
                <a:cs typeface="Calibri" panose="020F0502020204030204" pitchFamily="34" charset="0"/>
              </a:rPr>
              <a:t>: icono con las esquinas redondeadas.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Componente </a:t>
            </a:r>
            <a:r>
              <a:rPr lang="es-ES" sz="3600" b="1" cap="none" dirty="0" err="1">
                <a:solidFill>
                  <a:schemeClr val="accent1"/>
                </a:solidFill>
                <a:latin typeface="Calibri" panose="020F0502020204030204" pitchFamily="34" charset="0"/>
                <a:cs typeface="Calibri" panose="020F0502020204030204" pitchFamily="34" charset="0"/>
              </a:rPr>
              <a:t>Icon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B177093C-195B-451E-AA10-3EC85AFE9DC4}"/>
              </a:ext>
            </a:extLst>
          </p:cNvPr>
          <p:cNvPicPr>
            <a:picLocks noChangeAspect="1"/>
          </p:cNvPicPr>
          <p:nvPr/>
        </p:nvPicPr>
        <p:blipFill>
          <a:blip r:embed="rId2"/>
          <a:stretch>
            <a:fillRect/>
          </a:stretch>
        </p:blipFill>
        <p:spPr>
          <a:xfrm>
            <a:off x="7848178" y="2267078"/>
            <a:ext cx="3825179" cy="3429000"/>
          </a:xfrm>
          <a:prstGeom prst="rect">
            <a:avLst/>
          </a:prstGeom>
          <a:noFill/>
          <a:ln w="57150">
            <a:solidFill>
              <a:schemeClr val="accent2"/>
            </a:solidFill>
          </a:ln>
        </p:spPr>
      </p:pic>
    </p:spTree>
    <p:extLst>
      <p:ext uri="{BB962C8B-B14F-4D97-AF65-F5344CB8AC3E}">
        <p14:creationId xmlns:p14="http://schemas.microsoft.com/office/powerpoint/2010/main" val="33214557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el parámetro </a:t>
            </a:r>
            <a:r>
              <a:rPr lang="es-ES" sz="2800" b="1" dirty="0" err="1">
                <a:solidFill>
                  <a:schemeClr val="tx1"/>
                </a:solidFill>
                <a:latin typeface="Calibri" panose="020F0502020204030204" pitchFamily="34" charset="0"/>
                <a:cs typeface="Calibri" panose="020F0502020204030204" pitchFamily="34" charset="0"/>
              </a:rPr>
              <a:t>tint</a:t>
            </a:r>
            <a:r>
              <a:rPr lang="es-ES" sz="2800" dirty="0">
                <a:solidFill>
                  <a:schemeClr val="tx1"/>
                </a:solidFill>
                <a:latin typeface="Calibri" panose="020F0502020204030204" pitchFamily="34" charset="0"/>
                <a:cs typeface="Calibri" panose="020F0502020204030204" pitchFamily="34" charset="0"/>
              </a:rPr>
              <a:t> se puede cambiar la tonalidad del icono.</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13.- Componente </a:t>
            </a:r>
            <a:r>
              <a:rPr lang="es-ES" sz="3600" b="1" cap="none" dirty="0" err="1">
                <a:solidFill>
                  <a:schemeClr val="accent1"/>
                </a:solidFill>
                <a:latin typeface="Calibri" panose="020F0502020204030204" pitchFamily="34" charset="0"/>
                <a:cs typeface="Calibri" panose="020F0502020204030204" pitchFamily="34" charset="0"/>
              </a:rPr>
              <a:t>Icon</a:t>
            </a:r>
            <a:endParaRPr lang="es-ES" sz="3600" b="1" cap="none" dirty="0">
              <a:solidFill>
                <a:schemeClr val="accent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634E9E6B-F1BE-4ADA-A9AB-0151E670E9CD}"/>
              </a:ext>
            </a:extLst>
          </p:cNvPr>
          <p:cNvPicPr>
            <a:picLocks noChangeAspect="1"/>
          </p:cNvPicPr>
          <p:nvPr/>
        </p:nvPicPr>
        <p:blipFill>
          <a:blip r:embed="rId2"/>
          <a:stretch>
            <a:fillRect/>
          </a:stretch>
        </p:blipFill>
        <p:spPr>
          <a:xfrm>
            <a:off x="2855640" y="1997346"/>
            <a:ext cx="7203313" cy="4380861"/>
          </a:xfrm>
          <a:prstGeom prst="rect">
            <a:avLst/>
          </a:prstGeom>
          <a:noFill/>
          <a:ln w="57150">
            <a:solidFill>
              <a:schemeClr val="accent2"/>
            </a:solidFill>
          </a:ln>
        </p:spPr>
      </p:pic>
    </p:spTree>
    <p:extLst>
      <p:ext uri="{BB962C8B-B14F-4D97-AF65-F5344CB8AC3E}">
        <p14:creationId xmlns:p14="http://schemas.microsoft.com/office/powerpoint/2010/main" val="236314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Antes de comenzar con el estudio de los componentes de Jetpack Compose es importante destacar que hay que organizar el código de la aplicación, por ello hay que tener en cuenta:</a:t>
            </a: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Se pueden crear tantos archivos como se quiera.</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Si se tienen varias pantallas en la aplicación cada una tendrá su interfaz en un archivo.</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El archivo que contenga una clase que extienda de </a:t>
            </a:r>
            <a:r>
              <a:rPr lang="es-ES" sz="2000" dirty="0" err="1">
                <a:solidFill>
                  <a:schemeClr val="tx1"/>
                </a:solidFill>
                <a:latin typeface="Calibri" panose="020F0502020204030204" pitchFamily="34" charset="0"/>
                <a:cs typeface="Calibri" panose="020F0502020204030204" pitchFamily="34" charset="0"/>
              </a:rPr>
              <a:t>Activity</a:t>
            </a:r>
            <a:r>
              <a:rPr lang="es-ES" sz="2000" dirty="0">
                <a:solidFill>
                  <a:schemeClr val="tx1"/>
                </a:solidFill>
                <a:latin typeface="Calibri" panose="020F0502020204030204" pitchFamily="34" charset="0"/>
                <a:cs typeface="Calibri" panose="020F0502020204030204" pitchFamily="34" charset="0"/>
              </a:rPr>
              <a:t> no debe tener componentes en él.</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Se debe crear un componente con la base de la aplicación para poder utilizarlo en cualquier sitio.</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Todos los archivos que contengan componentes de la interfaz deberían incluirse en la carpeta </a:t>
            </a:r>
            <a:r>
              <a:rPr lang="es-ES" sz="2000" dirty="0" err="1">
                <a:solidFill>
                  <a:schemeClr val="tx1"/>
                </a:solidFill>
                <a:latin typeface="Calibri" panose="020F0502020204030204" pitchFamily="34" charset="0"/>
                <a:cs typeface="Calibri" panose="020F0502020204030204" pitchFamily="34" charset="0"/>
              </a:rPr>
              <a:t>ui</a:t>
            </a:r>
            <a:r>
              <a:rPr lang="es-ES" sz="20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Si varios componentes forman parte de una zona/sección de la pantalla se debe crear un componente que los agrupe.</a:t>
            </a:r>
          </a:p>
          <a:p>
            <a:pPr lvl="1">
              <a:spcBef>
                <a:spcPts val="0"/>
              </a:spcBef>
              <a:spcAft>
                <a:spcPts val="0"/>
              </a:spcAft>
            </a:pPr>
            <a:endParaRPr lang="es-ES" sz="2000" dirty="0">
              <a:solidFill>
                <a:schemeClr val="tx1"/>
              </a:solidFill>
              <a:latin typeface="Calibri" panose="020F0502020204030204" pitchFamily="34" charset="0"/>
              <a:cs typeface="Calibri" panose="020F0502020204030204" pitchFamily="34" charset="0"/>
            </a:endParaRPr>
          </a:p>
          <a:p>
            <a:pPr lvl="1">
              <a:spcBef>
                <a:spcPts val="0"/>
              </a:spcBef>
              <a:spcAft>
                <a:spcPts val="0"/>
              </a:spcAft>
            </a:pPr>
            <a:r>
              <a:rPr lang="es-ES" sz="2000" dirty="0">
                <a:solidFill>
                  <a:schemeClr val="tx1"/>
                </a:solidFill>
                <a:latin typeface="Calibri" panose="020F0502020204030204" pitchFamily="34" charset="0"/>
                <a:cs typeface="Calibri" panose="020F0502020204030204" pitchFamily="34" charset="0"/>
              </a:rPr>
              <a:t>Siempre que un componente se repita con las mismas características de estilo se debe crear un componente personalizado que lo extienda.</a:t>
            </a:r>
          </a:p>
        </p:txBody>
      </p:sp>
    </p:spTree>
    <p:extLst>
      <p:ext uri="{BB962C8B-B14F-4D97-AF65-F5344CB8AC3E}">
        <p14:creationId xmlns:p14="http://schemas.microsoft.com/office/powerpoint/2010/main" val="2487616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14.- Componente </a:t>
            </a:r>
            <a:r>
              <a:rPr lang="es-ES" sz="3600" b="1" cap="none" dirty="0" err="1">
                <a:solidFill>
                  <a:schemeClr val="accent1"/>
                </a:solidFill>
                <a:latin typeface="Calibri" panose="020F0502020204030204" pitchFamily="34" charset="0"/>
                <a:cs typeface="Calibri" panose="020F0502020204030204" pitchFamily="34" charset="0"/>
              </a:rPr>
              <a:t>Badge</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Badge</a:t>
            </a:r>
            <a:r>
              <a:rPr lang="es-ES" sz="2800" dirty="0">
                <a:solidFill>
                  <a:schemeClr val="tx1"/>
                </a:solidFill>
                <a:latin typeface="Calibri" panose="020F0502020204030204" pitchFamily="34" charset="0"/>
                <a:cs typeface="Calibri" panose="020F0502020204030204" pitchFamily="34" charset="0"/>
              </a:rPr>
              <a:t> permite mostrar información dinámica como el número de mensajes pendientes.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 </a:t>
            </a:r>
            <a:r>
              <a:rPr lang="es-ES" sz="2800" dirty="0" err="1">
                <a:solidFill>
                  <a:schemeClr val="tx1"/>
                </a:solidFill>
                <a:latin typeface="Calibri" panose="020F0502020204030204" pitchFamily="34" charset="0"/>
                <a:cs typeface="Calibri" panose="020F0502020204030204" pitchFamily="34" charset="0"/>
              </a:rPr>
              <a:t>Badge</a:t>
            </a:r>
            <a:r>
              <a:rPr lang="es-ES" sz="2800" dirty="0">
                <a:solidFill>
                  <a:schemeClr val="tx1"/>
                </a:solidFill>
                <a:latin typeface="Calibri" panose="020F0502020204030204" pitchFamily="34" charset="0"/>
                <a:cs typeface="Calibri" panose="020F0502020204030204" pitchFamily="34" charset="0"/>
              </a:rPr>
              <a:t> solo debería tener un icono o un texto corto.</a:t>
            </a:r>
          </a:p>
        </p:txBody>
      </p:sp>
      <p:pic>
        <p:nvPicPr>
          <p:cNvPr id="3" name="Imagen 2">
            <a:extLst>
              <a:ext uri="{FF2B5EF4-FFF2-40B4-BE49-F238E27FC236}">
                <a16:creationId xmlns:a16="http://schemas.microsoft.com/office/drawing/2014/main" id="{0BC68240-6B0F-49AF-A1D2-796D14CB9133}"/>
              </a:ext>
            </a:extLst>
          </p:cNvPr>
          <p:cNvPicPr>
            <a:picLocks noChangeAspect="1"/>
          </p:cNvPicPr>
          <p:nvPr/>
        </p:nvPicPr>
        <p:blipFill>
          <a:blip r:embed="rId2"/>
          <a:stretch>
            <a:fillRect/>
          </a:stretch>
        </p:blipFill>
        <p:spPr>
          <a:xfrm>
            <a:off x="7146156" y="4293801"/>
            <a:ext cx="929515" cy="988346"/>
          </a:xfrm>
          <a:prstGeom prst="rect">
            <a:avLst/>
          </a:prstGeom>
          <a:noFill/>
          <a:ln w="57150">
            <a:solidFill>
              <a:schemeClr val="accent2"/>
            </a:solidFill>
          </a:ln>
        </p:spPr>
      </p:pic>
      <p:pic>
        <p:nvPicPr>
          <p:cNvPr id="7" name="Imagen 6">
            <a:extLst>
              <a:ext uri="{FF2B5EF4-FFF2-40B4-BE49-F238E27FC236}">
                <a16:creationId xmlns:a16="http://schemas.microsoft.com/office/drawing/2014/main" id="{43CEA467-A0C0-48E7-B536-7066CA3C012F}"/>
              </a:ext>
            </a:extLst>
          </p:cNvPr>
          <p:cNvPicPr>
            <a:picLocks noChangeAspect="1"/>
          </p:cNvPicPr>
          <p:nvPr/>
        </p:nvPicPr>
        <p:blipFill>
          <a:blip r:embed="rId3"/>
          <a:stretch>
            <a:fillRect/>
          </a:stretch>
        </p:blipFill>
        <p:spPr>
          <a:xfrm>
            <a:off x="2927648" y="3429000"/>
            <a:ext cx="3600400" cy="2717949"/>
          </a:xfrm>
          <a:prstGeom prst="rect">
            <a:avLst/>
          </a:prstGeom>
          <a:noFill/>
          <a:ln w="57150">
            <a:solidFill>
              <a:schemeClr val="accent2"/>
            </a:solidFill>
          </a:ln>
        </p:spPr>
      </p:pic>
    </p:spTree>
    <p:extLst>
      <p:ext uri="{BB962C8B-B14F-4D97-AF65-F5344CB8AC3E}">
        <p14:creationId xmlns:p14="http://schemas.microsoft.com/office/powerpoint/2010/main" val="3803288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15.- Componente </a:t>
            </a:r>
            <a:r>
              <a:rPr lang="es-ES" sz="3600" b="1" cap="none" dirty="0" err="1">
                <a:solidFill>
                  <a:schemeClr val="accent1"/>
                </a:solidFill>
                <a:latin typeface="Calibri" panose="020F0502020204030204" pitchFamily="34" charset="0"/>
                <a:cs typeface="Calibri" panose="020F0502020204030204" pitchFamily="34" charset="0"/>
              </a:rPr>
              <a:t>BadgedBox</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componente </a:t>
            </a:r>
            <a:r>
              <a:rPr lang="es-ES" sz="2800" b="1" dirty="0" err="1">
                <a:solidFill>
                  <a:schemeClr val="tx1"/>
                </a:solidFill>
                <a:latin typeface="Calibri" panose="020F0502020204030204" pitchFamily="34" charset="0"/>
                <a:cs typeface="Calibri" panose="020F0502020204030204" pitchFamily="34" charset="0"/>
              </a:rPr>
              <a:t>BadgedBox</a:t>
            </a:r>
            <a:r>
              <a:rPr lang="es-ES" sz="2800" dirty="0">
                <a:solidFill>
                  <a:schemeClr val="tx1"/>
                </a:solidFill>
                <a:latin typeface="Calibri" panose="020F0502020204030204" pitchFamily="34" charset="0"/>
                <a:cs typeface="Calibri" panose="020F0502020204030204" pitchFamily="34" charset="0"/>
              </a:rPr>
              <a:t> permite mostrar información dinámica como el número de mensajes pendientes </a:t>
            </a:r>
            <a:r>
              <a:rPr lang="es-ES" sz="2800" b="1" dirty="0">
                <a:solidFill>
                  <a:schemeClr val="tx1"/>
                </a:solidFill>
                <a:latin typeface="Calibri" panose="020F0502020204030204" pitchFamily="34" charset="0"/>
                <a:cs typeface="Calibri" panose="020F0502020204030204" pitchFamily="34" charset="0"/>
              </a:rPr>
              <a:t>sobre otro elemento</a:t>
            </a:r>
            <a:r>
              <a:rPr lang="es-ES" sz="2800" dirty="0">
                <a:solidFill>
                  <a:schemeClr val="tx1"/>
                </a:solidFill>
                <a:latin typeface="Calibri" panose="020F0502020204030204" pitchFamily="34" charset="0"/>
                <a:cs typeface="Calibri" panose="020F0502020204030204" pitchFamily="34" charset="0"/>
              </a:rPr>
              <a:t> como un icono.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Se usan habitualmente en barras de navegación.</a:t>
            </a:r>
          </a:p>
        </p:txBody>
      </p:sp>
      <p:pic>
        <p:nvPicPr>
          <p:cNvPr id="2" name="Imagen 1">
            <a:extLst>
              <a:ext uri="{FF2B5EF4-FFF2-40B4-BE49-F238E27FC236}">
                <a16:creationId xmlns:a16="http://schemas.microsoft.com/office/drawing/2014/main" id="{9DF01DD8-68CF-4A3E-8920-F65687EFEB6D}"/>
              </a:ext>
            </a:extLst>
          </p:cNvPr>
          <p:cNvPicPr>
            <a:picLocks noChangeAspect="1"/>
          </p:cNvPicPr>
          <p:nvPr/>
        </p:nvPicPr>
        <p:blipFill>
          <a:blip r:embed="rId2"/>
          <a:stretch>
            <a:fillRect/>
          </a:stretch>
        </p:blipFill>
        <p:spPr>
          <a:xfrm>
            <a:off x="518643" y="3390891"/>
            <a:ext cx="3088248" cy="2417657"/>
          </a:xfrm>
          <a:prstGeom prst="rect">
            <a:avLst/>
          </a:prstGeom>
          <a:noFill/>
          <a:ln w="57150">
            <a:solidFill>
              <a:schemeClr val="accent2"/>
            </a:solidFill>
          </a:ln>
        </p:spPr>
      </p:pic>
      <p:pic>
        <p:nvPicPr>
          <p:cNvPr id="7" name="Imagen 6">
            <a:extLst>
              <a:ext uri="{FF2B5EF4-FFF2-40B4-BE49-F238E27FC236}">
                <a16:creationId xmlns:a16="http://schemas.microsoft.com/office/drawing/2014/main" id="{C808D029-3E51-4440-A278-3CF935500E23}"/>
              </a:ext>
            </a:extLst>
          </p:cNvPr>
          <p:cNvPicPr>
            <a:picLocks noChangeAspect="1"/>
          </p:cNvPicPr>
          <p:nvPr/>
        </p:nvPicPr>
        <p:blipFill>
          <a:blip r:embed="rId3"/>
          <a:stretch>
            <a:fillRect/>
          </a:stretch>
        </p:blipFill>
        <p:spPr>
          <a:xfrm>
            <a:off x="3853450" y="4284044"/>
            <a:ext cx="1701887" cy="958899"/>
          </a:xfrm>
          <a:prstGeom prst="rect">
            <a:avLst/>
          </a:prstGeom>
          <a:noFill/>
          <a:ln w="57150">
            <a:solidFill>
              <a:schemeClr val="accent2"/>
            </a:solidFill>
          </a:ln>
        </p:spPr>
      </p:pic>
      <p:pic>
        <p:nvPicPr>
          <p:cNvPr id="8" name="Imagen 7">
            <a:extLst>
              <a:ext uri="{FF2B5EF4-FFF2-40B4-BE49-F238E27FC236}">
                <a16:creationId xmlns:a16="http://schemas.microsoft.com/office/drawing/2014/main" id="{FC2A189C-278C-4A93-B0FA-8AA0B1A5C584}"/>
              </a:ext>
            </a:extLst>
          </p:cNvPr>
          <p:cNvPicPr>
            <a:picLocks noChangeAspect="1"/>
          </p:cNvPicPr>
          <p:nvPr/>
        </p:nvPicPr>
        <p:blipFill>
          <a:blip r:embed="rId4"/>
          <a:stretch>
            <a:fillRect/>
          </a:stretch>
        </p:blipFill>
        <p:spPr>
          <a:xfrm>
            <a:off x="6368538" y="3148781"/>
            <a:ext cx="3352956" cy="3229426"/>
          </a:xfrm>
          <a:prstGeom prst="rect">
            <a:avLst/>
          </a:prstGeom>
          <a:noFill/>
          <a:ln w="57150">
            <a:solidFill>
              <a:schemeClr val="accent2"/>
            </a:solidFill>
          </a:ln>
        </p:spPr>
      </p:pic>
      <p:pic>
        <p:nvPicPr>
          <p:cNvPr id="10" name="Imagen 9">
            <a:extLst>
              <a:ext uri="{FF2B5EF4-FFF2-40B4-BE49-F238E27FC236}">
                <a16:creationId xmlns:a16="http://schemas.microsoft.com/office/drawing/2014/main" id="{E3E13E19-36F5-4DDF-BAB9-4156E01D5F61}"/>
              </a:ext>
            </a:extLst>
          </p:cNvPr>
          <p:cNvPicPr>
            <a:picLocks noChangeAspect="1"/>
          </p:cNvPicPr>
          <p:nvPr/>
        </p:nvPicPr>
        <p:blipFill rotWithShape="1">
          <a:blip r:embed="rId5"/>
          <a:srcRect b="3205"/>
          <a:stretch/>
        </p:blipFill>
        <p:spPr>
          <a:xfrm>
            <a:off x="9968053" y="4279289"/>
            <a:ext cx="1701887" cy="958899"/>
          </a:xfrm>
          <a:prstGeom prst="rect">
            <a:avLst/>
          </a:prstGeom>
          <a:noFill/>
          <a:ln w="57150">
            <a:solidFill>
              <a:schemeClr val="accent2"/>
            </a:solidFill>
          </a:ln>
        </p:spPr>
      </p:pic>
    </p:spTree>
    <p:extLst>
      <p:ext uri="{BB962C8B-B14F-4D97-AF65-F5344CB8AC3E}">
        <p14:creationId xmlns:p14="http://schemas.microsoft.com/office/powerpoint/2010/main" val="2889324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16.- Componentes </a:t>
            </a:r>
            <a:r>
              <a:rPr lang="es-ES" sz="3600" b="1" cap="none" dirty="0" err="1">
                <a:solidFill>
                  <a:schemeClr val="accent1"/>
                </a:solidFill>
                <a:latin typeface="Calibri" panose="020F0502020204030204" pitchFamily="34" charset="0"/>
                <a:cs typeface="Calibri" panose="020F0502020204030204" pitchFamily="34" charset="0"/>
              </a:rPr>
              <a:t>Divider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Existen dos componentes de tipo </a:t>
            </a:r>
            <a:r>
              <a:rPr lang="es-ES" sz="2800" b="1" dirty="0" err="1">
                <a:solidFill>
                  <a:schemeClr val="tx1"/>
                </a:solidFill>
                <a:latin typeface="Calibri" panose="020F0502020204030204" pitchFamily="34" charset="0"/>
                <a:cs typeface="Calibri" panose="020F0502020204030204" pitchFamily="34" charset="0"/>
              </a:rPr>
              <a:t>Divider</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HorizontalDivider</a:t>
            </a:r>
            <a:endParaRPr lang="es-ES" sz="2800" b="1" dirty="0">
              <a:solidFill>
                <a:schemeClr val="tx1"/>
              </a:solidFill>
              <a:latin typeface="Calibri" panose="020F0502020204030204" pitchFamily="34" charset="0"/>
              <a:cs typeface="Calibri" panose="020F0502020204030204" pitchFamily="34" charset="0"/>
            </a:endParaRPr>
          </a:p>
          <a:p>
            <a:pPr>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VerticalDivider</a:t>
            </a: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3243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16.- Componentes </a:t>
            </a:r>
            <a:r>
              <a:rPr lang="es-ES" sz="3600" b="1" cap="none" dirty="0" err="1">
                <a:solidFill>
                  <a:schemeClr val="accent1"/>
                </a:solidFill>
                <a:latin typeface="Calibri" panose="020F0502020204030204" pitchFamily="34" charset="0"/>
                <a:cs typeface="Calibri" panose="020F0502020204030204" pitchFamily="34" charset="0"/>
              </a:rPr>
              <a:t>Divider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rPr>
              <a:t>HorizontalDivider</a:t>
            </a:r>
            <a:r>
              <a:rPr lang="es-ES" sz="2400" dirty="0">
                <a:solidFill>
                  <a:schemeClr val="tx1"/>
                </a:solidFill>
                <a:latin typeface="Calibri" panose="020F0502020204030204" pitchFamily="34" charset="0"/>
                <a:cs typeface="Calibri" panose="020F0502020204030204" pitchFamily="34" charset="0"/>
              </a:rPr>
              <a:t> y </a:t>
            </a:r>
            <a:r>
              <a:rPr lang="es-ES" sz="2400" b="1" dirty="0" err="1">
                <a:solidFill>
                  <a:schemeClr val="tx1"/>
                </a:solidFill>
                <a:latin typeface="Calibri" panose="020F0502020204030204" pitchFamily="34" charset="0"/>
                <a:cs typeface="Calibri" panose="020F0502020204030204" pitchFamily="34" charset="0"/>
              </a:rPr>
              <a:t>VerticalDivider</a:t>
            </a:r>
            <a:r>
              <a:rPr lang="es-ES" sz="2400" dirty="0">
                <a:solidFill>
                  <a:schemeClr val="tx1"/>
                </a:solidFill>
                <a:latin typeface="Calibri" panose="020F0502020204030204" pitchFamily="34" charset="0"/>
                <a:cs typeface="Calibri" panose="020F0502020204030204" pitchFamily="34" charset="0"/>
              </a:rPr>
              <a:t> dibujan una línea que permite separar elementos generalmente en filas (</a:t>
            </a:r>
            <a:r>
              <a:rPr lang="es-ES" sz="2400" dirty="0" err="1">
                <a:solidFill>
                  <a:schemeClr val="tx1"/>
                </a:solidFill>
                <a:latin typeface="Calibri" panose="020F0502020204030204" pitchFamily="34" charset="0"/>
                <a:cs typeface="Calibri" panose="020F0502020204030204" pitchFamily="34" charset="0"/>
              </a:rPr>
              <a:t>Row</a:t>
            </a:r>
            <a:r>
              <a:rPr lang="es-ES" sz="2400" dirty="0">
                <a:solidFill>
                  <a:schemeClr val="tx1"/>
                </a:solidFill>
                <a:latin typeface="Calibri" panose="020F0502020204030204" pitchFamily="34" charset="0"/>
                <a:cs typeface="Calibri" panose="020F0502020204030204" pitchFamily="34" charset="0"/>
              </a:rPr>
              <a:t>) y columnas (</a:t>
            </a:r>
            <a:r>
              <a:rPr lang="es-ES" sz="2400" dirty="0" err="1">
                <a:solidFill>
                  <a:schemeClr val="tx1"/>
                </a:solidFill>
                <a:latin typeface="Calibri" panose="020F0502020204030204" pitchFamily="34" charset="0"/>
                <a:cs typeface="Calibri" panose="020F0502020204030204" pitchFamily="34" charset="0"/>
              </a:rPr>
              <a:t>Column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dos componentes disponen de los mismos parámetros: </a:t>
            </a:r>
            <a:r>
              <a:rPr lang="es-ES" sz="2400" dirty="0" err="1">
                <a:solidFill>
                  <a:schemeClr val="tx1"/>
                </a:solidFill>
                <a:latin typeface="Calibri" panose="020F0502020204030204" pitchFamily="34" charset="0"/>
                <a:cs typeface="Calibri" panose="020F0502020204030204" pitchFamily="34" charset="0"/>
              </a:rPr>
              <a:t>modifier</a:t>
            </a: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thickness</a:t>
            </a:r>
            <a:r>
              <a:rPr lang="es-ES" sz="2400" dirty="0">
                <a:solidFill>
                  <a:schemeClr val="tx1"/>
                </a:solidFill>
                <a:latin typeface="Calibri" panose="020F0502020204030204" pitchFamily="34" charset="0"/>
                <a:cs typeface="Calibri" panose="020F0502020204030204" pitchFamily="34" charset="0"/>
              </a:rPr>
              <a:t> y color.</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A0A86AC-F282-4DCD-85D1-2589ADC24595}"/>
              </a:ext>
            </a:extLst>
          </p:cNvPr>
          <p:cNvPicPr>
            <a:picLocks noChangeAspect="1"/>
          </p:cNvPicPr>
          <p:nvPr/>
        </p:nvPicPr>
        <p:blipFill>
          <a:blip r:embed="rId2"/>
          <a:stretch>
            <a:fillRect/>
          </a:stretch>
        </p:blipFill>
        <p:spPr>
          <a:xfrm>
            <a:off x="2317839" y="2088631"/>
            <a:ext cx="3120843" cy="2708522"/>
          </a:xfrm>
          <a:prstGeom prst="rect">
            <a:avLst/>
          </a:prstGeom>
          <a:noFill/>
          <a:ln w="57150">
            <a:solidFill>
              <a:schemeClr val="accent2"/>
            </a:solidFill>
          </a:ln>
        </p:spPr>
      </p:pic>
      <p:pic>
        <p:nvPicPr>
          <p:cNvPr id="7" name="Imagen 6">
            <a:extLst>
              <a:ext uri="{FF2B5EF4-FFF2-40B4-BE49-F238E27FC236}">
                <a16:creationId xmlns:a16="http://schemas.microsoft.com/office/drawing/2014/main" id="{91E4A8BA-566B-4F64-AA38-E934E1CA0713}"/>
              </a:ext>
            </a:extLst>
          </p:cNvPr>
          <p:cNvPicPr>
            <a:picLocks noChangeAspect="1"/>
          </p:cNvPicPr>
          <p:nvPr/>
        </p:nvPicPr>
        <p:blipFill>
          <a:blip r:embed="rId3"/>
          <a:stretch>
            <a:fillRect/>
          </a:stretch>
        </p:blipFill>
        <p:spPr>
          <a:xfrm>
            <a:off x="6753318" y="2728074"/>
            <a:ext cx="2636468" cy="1472188"/>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F3CCFD51-27DB-4BAC-A027-9884F8A66D65}"/>
              </a:ext>
            </a:extLst>
          </p:cNvPr>
          <p:cNvCxnSpPr>
            <a:cxnSpLocks/>
          </p:cNvCxnSpPr>
          <p:nvPr/>
        </p:nvCxnSpPr>
        <p:spPr>
          <a:xfrm>
            <a:off x="5591944" y="3464168"/>
            <a:ext cx="100811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3" name="Imagen 12">
            <a:extLst>
              <a:ext uri="{FF2B5EF4-FFF2-40B4-BE49-F238E27FC236}">
                <a16:creationId xmlns:a16="http://schemas.microsoft.com/office/drawing/2014/main" id="{5B03B722-5C67-41F4-8A25-EE032EAE2310}"/>
              </a:ext>
            </a:extLst>
          </p:cNvPr>
          <p:cNvPicPr>
            <a:picLocks noChangeAspect="1"/>
          </p:cNvPicPr>
          <p:nvPr/>
        </p:nvPicPr>
        <p:blipFill>
          <a:blip r:embed="rId4"/>
          <a:stretch>
            <a:fillRect/>
          </a:stretch>
        </p:blipFill>
        <p:spPr>
          <a:xfrm>
            <a:off x="4279105" y="5374531"/>
            <a:ext cx="3633790" cy="1171919"/>
          </a:xfrm>
          <a:prstGeom prst="rect">
            <a:avLst/>
          </a:prstGeom>
          <a:noFill/>
          <a:ln w="57150">
            <a:solidFill>
              <a:schemeClr val="accent2"/>
            </a:solidFill>
          </a:ln>
        </p:spPr>
      </p:pic>
    </p:spTree>
    <p:extLst>
      <p:ext uri="{BB962C8B-B14F-4D97-AF65-F5344CB8AC3E}">
        <p14:creationId xmlns:p14="http://schemas.microsoft.com/office/powerpoint/2010/main" val="859375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17.- ExperimentalMaterial3Api</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Hay ocasiones que los componentes de Jetpack Compose se encuentran en fase experimental pero se pueden utilizar sin ningún problema.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En esas situaciones se debe indicar en Android Studio esta característica.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propio Android Studio en la ayuda contextual si se quiere indicar en:</a:t>
            </a:r>
          </a:p>
          <a:p>
            <a:pPr>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Al inicio del componente que contiene al componente experimental</a:t>
            </a:r>
          </a:p>
          <a:p>
            <a:pPr>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En todo el archivo actual</a:t>
            </a:r>
          </a:p>
          <a:p>
            <a:pPr>
              <a:spcBef>
                <a:spcPts val="0"/>
              </a:spcBef>
              <a:spcAft>
                <a:spcPts val="0"/>
              </a:spcAft>
            </a:pPr>
            <a:r>
              <a:rPr lang="es-ES" sz="2200" dirty="0">
                <a:solidFill>
                  <a:schemeClr val="tx1"/>
                </a:solidFill>
                <a:latin typeface="Calibri" panose="020F0502020204030204" pitchFamily="34" charset="0"/>
                <a:cs typeface="Calibri" panose="020F0502020204030204" pitchFamily="34" charset="0"/>
              </a:rPr>
              <a:t>Si se quiere propagar y que se tenga que indicar en el componente padre al componente que contiene al componente experimental.</a:t>
            </a:r>
          </a:p>
        </p:txBody>
      </p:sp>
      <p:pic>
        <p:nvPicPr>
          <p:cNvPr id="2" name="Imagen 1">
            <a:extLst>
              <a:ext uri="{FF2B5EF4-FFF2-40B4-BE49-F238E27FC236}">
                <a16:creationId xmlns:a16="http://schemas.microsoft.com/office/drawing/2014/main" id="{42312C3F-63D9-4457-9FB0-89B54A247870}"/>
              </a:ext>
            </a:extLst>
          </p:cNvPr>
          <p:cNvPicPr>
            <a:picLocks noChangeAspect="1"/>
          </p:cNvPicPr>
          <p:nvPr/>
        </p:nvPicPr>
        <p:blipFill rotWithShape="1">
          <a:blip r:embed="rId2"/>
          <a:srcRect t="5962"/>
          <a:stretch/>
        </p:blipFill>
        <p:spPr>
          <a:xfrm>
            <a:off x="2691280" y="4869160"/>
            <a:ext cx="6809440" cy="1509047"/>
          </a:xfrm>
          <a:prstGeom prst="rect">
            <a:avLst/>
          </a:prstGeom>
          <a:noFill/>
          <a:ln w="57150">
            <a:solidFill>
              <a:schemeClr val="accent2"/>
            </a:solidFill>
          </a:ln>
        </p:spPr>
      </p:pic>
    </p:spTree>
    <p:extLst>
      <p:ext uri="{BB962C8B-B14F-4D97-AF65-F5344CB8AC3E}">
        <p14:creationId xmlns:p14="http://schemas.microsoft.com/office/powerpoint/2010/main" val="938141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1</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Perfil personal.</a:t>
            </a:r>
          </a:p>
        </p:txBody>
      </p:sp>
    </p:spTree>
    <p:extLst>
      <p:ext uri="{BB962C8B-B14F-4D97-AF65-F5344CB8AC3E}">
        <p14:creationId xmlns:p14="http://schemas.microsoft.com/office/powerpoint/2010/main" val="23629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Para entender lo anterior se va a modificar el proyecto </a:t>
            </a:r>
            <a:r>
              <a:rPr lang="es-ES" sz="2200" b="1" dirty="0">
                <a:solidFill>
                  <a:schemeClr val="tx1"/>
                </a:solidFill>
                <a:latin typeface="Calibri" panose="020F0502020204030204" pitchFamily="34" charset="0"/>
                <a:cs typeface="Calibri" panose="020F0502020204030204" pitchFamily="34" charset="0"/>
              </a:rPr>
              <a:t>Contador de clics</a:t>
            </a:r>
            <a:r>
              <a:rPr lang="es-ES" sz="2200" dirty="0">
                <a:solidFill>
                  <a:schemeClr val="tx1"/>
                </a:solidFill>
                <a:latin typeface="Calibri" panose="020F0502020204030204" pitchFamily="34" charset="0"/>
                <a:cs typeface="Calibri" panose="020F0502020204030204" pitchFamily="34" charset="0"/>
              </a:rPr>
              <a:t> de la UD5 para cumplir con los puntos anteriores, además, a partir de ahora se harán indicaciones de dónde situar cada elemento que se estudie (en la siguiente unidad se verán más cambios a tener en cuenta).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El primer paso consiste en crear un nuevo elemento </a:t>
            </a:r>
            <a:r>
              <a:rPr lang="es-ES" sz="2200" dirty="0" err="1">
                <a:solidFill>
                  <a:schemeClr val="tx1"/>
                </a:solidFill>
                <a:latin typeface="Calibri" panose="020F0502020204030204" pitchFamily="34" charset="0"/>
                <a:cs typeface="Calibri" panose="020F0502020204030204" pitchFamily="34" charset="0"/>
              </a:rPr>
              <a:t>Composable</a:t>
            </a:r>
            <a:r>
              <a:rPr lang="es-ES" sz="2200" dirty="0">
                <a:solidFill>
                  <a:schemeClr val="tx1"/>
                </a:solidFill>
                <a:latin typeface="Calibri" panose="020F0502020204030204" pitchFamily="34" charset="0"/>
                <a:cs typeface="Calibri" panose="020F0502020204030204" pitchFamily="34" charset="0"/>
              </a:rPr>
              <a:t> llamado </a:t>
            </a:r>
            <a:r>
              <a:rPr lang="es-ES" sz="2200" b="1" dirty="0" err="1">
                <a:solidFill>
                  <a:schemeClr val="tx1"/>
                </a:solidFill>
                <a:latin typeface="Calibri" panose="020F0502020204030204" pitchFamily="34" charset="0"/>
                <a:cs typeface="Calibri" panose="020F0502020204030204" pitchFamily="34" charset="0"/>
              </a:rPr>
              <a:t>ClickCounterContent</a:t>
            </a:r>
            <a:r>
              <a:rPr lang="es-ES" sz="22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rPr>
              <a:t>	Botón derecho sobre la carpeta </a:t>
            </a:r>
            <a:r>
              <a:rPr lang="es-ES" sz="2200" b="1" dirty="0" err="1">
                <a:solidFill>
                  <a:schemeClr val="tx1"/>
                </a:solidFill>
                <a:latin typeface="Calibri" panose="020F0502020204030204" pitchFamily="34" charset="0"/>
                <a:cs typeface="Calibri" panose="020F0502020204030204" pitchFamily="34" charset="0"/>
              </a:rPr>
              <a:t>ui</a:t>
            </a:r>
            <a:r>
              <a:rPr lang="es-ES" sz="2200" dirty="0">
                <a:solidFill>
                  <a:schemeClr val="tx1"/>
                </a:solidFill>
                <a:latin typeface="Calibri" panose="020F0502020204030204" pitchFamily="34" charset="0"/>
                <a:cs typeface="Calibri" panose="020F0502020204030204" pitchFamily="34" charset="0"/>
              </a:rPr>
              <a:t> </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New  </a:t>
            </a:r>
            <a:r>
              <a:rPr lang="es-ES" sz="2200" dirty="0" err="1">
                <a:solidFill>
                  <a:schemeClr val="tx1"/>
                </a:solidFill>
                <a:latin typeface="Calibri" panose="020F0502020204030204" pitchFamily="34" charset="0"/>
                <a:cs typeface="Calibri" panose="020F0502020204030204" pitchFamily="34" charset="0"/>
                <a:sym typeface="Wingdings" panose="05000000000000000000" pitchFamily="2" charset="2"/>
              </a:rPr>
              <a:t>Kotlin</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200" dirty="0" err="1">
                <a:solidFill>
                  <a:schemeClr val="tx1"/>
                </a:solidFill>
                <a:latin typeface="Calibri" panose="020F0502020204030204" pitchFamily="34" charset="0"/>
                <a:cs typeface="Calibri" panose="020F0502020204030204" pitchFamily="34" charset="0"/>
                <a:sym typeface="Wingdings" panose="05000000000000000000" pitchFamily="2" charset="2"/>
              </a:rPr>
              <a:t>Class</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/File.</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Se indica el nombre: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ClickCounterContent</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se selecciona la opción File y se pulsa </a:t>
            </a:r>
            <a:r>
              <a:rPr lang="es-ES" sz="2200" dirty="0" err="1">
                <a:solidFill>
                  <a:schemeClr val="tx1"/>
                </a:solidFill>
                <a:latin typeface="Calibri" panose="020F0502020204030204" pitchFamily="34" charset="0"/>
                <a:cs typeface="Calibri" panose="020F0502020204030204" pitchFamily="34" charset="0"/>
                <a:sym typeface="Wingdings" panose="05000000000000000000" pitchFamily="2" charset="2"/>
              </a:rPr>
              <a:t>Enter</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200" dirty="0">
              <a:solidFill>
                <a:schemeClr val="tx1"/>
              </a:solidFill>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5D5E25ED-9B55-42CD-A6EB-8F7DF9E94030}"/>
              </a:ext>
            </a:extLst>
          </p:cNvPr>
          <p:cNvPicPr>
            <a:picLocks noChangeAspect="1"/>
          </p:cNvPicPr>
          <p:nvPr/>
        </p:nvPicPr>
        <p:blipFill>
          <a:blip r:embed="rId2"/>
          <a:stretch>
            <a:fillRect/>
          </a:stretch>
        </p:blipFill>
        <p:spPr>
          <a:xfrm>
            <a:off x="4880372" y="5085184"/>
            <a:ext cx="2434166" cy="1129820"/>
          </a:xfrm>
          <a:prstGeom prst="rect">
            <a:avLst/>
          </a:prstGeom>
          <a:noFill/>
          <a:ln w="57150">
            <a:solidFill>
              <a:schemeClr val="accent2"/>
            </a:solidFill>
          </a:ln>
        </p:spPr>
      </p:pic>
      <p:pic>
        <p:nvPicPr>
          <p:cNvPr id="11" name="Imagen 10">
            <a:extLst>
              <a:ext uri="{FF2B5EF4-FFF2-40B4-BE49-F238E27FC236}">
                <a16:creationId xmlns:a16="http://schemas.microsoft.com/office/drawing/2014/main" id="{7D701CD3-2E95-4CB5-A6DA-5BAEBB5DC10C}"/>
              </a:ext>
            </a:extLst>
          </p:cNvPr>
          <p:cNvPicPr>
            <a:picLocks noChangeAspect="1"/>
          </p:cNvPicPr>
          <p:nvPr/>
        </p:nvPicPr>
        <p:blipFill>
          <a:blip r:embed="rId3"/>
          <a:stretch>
            <a:fillRect/>
          </a:stretch>
        </p:blipFill>
        <p:spPr>
          <a:xfrm>
            <a:off x="3730726" y="3444349"/>
            <a:ext cx="4730548" cy="863440"/>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2A84ED35-80A8-405E-891B-6BA17559DF48}"/>
              </a:ext>
            </a:extLst>
          </p:cNvPr>
          <p:cNvCxnSpPr>
            <a:cxnSpLocks/>
          </p:cNvCxnSpPr>
          <p:nvPr/>
        </p:nvCxnSpPr>
        <p:spPr>
          <a:xfrm flipH="1" flipV="1">
            <a:off x="7241272" y="3969041"/>
            <a:ext cx="1519024" cy="287799"/>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715FDB1E-1278-4C21-8553-77BFE83FCB32}"/>
              </a:ext>
            </a:extLst>
          </p:cNvPr>
          <p:cNvCxnSpPr>
            <a:cxnSpLocks/>
          </p:cNvCxnSpPr>
          <p:nvPr/>
        </p:nvCxnSpPr>
        <p:spPr>
          <a:xfrm flipH="1" flipV="1">
            <a:off x="5390464" y="5905792"/>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931BE100-4701-4D73-8FCA-EFFE8A216B5C}"/>
              </a:ext>
            </a:extLst>
          </p:cNvPr>
          <p:cNvCxnSpPr>
            <a:cxnSpLocks/>
          </p:cNvCxnSpPr>
          <p:nvPr/>
        </p:nvCxnSpPr>
        <p:spPr>
          <a:xfrm flipH="1" flipV="1">
            <a:off x="6130693" y="5503935"/>
            <a:ext cx="1512168" cy="37563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3743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Organizando el código</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Dentro del archivo </a:t>
            </a:r>
            <a:r>
              <a:rPr lang="es-ES" sz="2800" b="1" dirty="0" err="1">
                <a:solidFill>
                  <a:schemeClr val="tx1"/>
                </a:solidFill>
                <a:latin typeface="Calibri" panose="020F0502020204030204" pitchFamily="34" charset="0"/>
                <a:cs typeface="Calibri" panose="020F0502020204030204" pitchFamily="34" charset="0"/>
              </a:rPr>
              <a:t>ClickCounterContent</a:t>
            </a:r>
            <a:r>
              <a:rPr lang="es-ES" sz="2800" b="1"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rPr>
              <a:t>se pondrá lo siguiente:</a:t>
            </a:r>
          </a:p>
        </p:txBody>
      </p:sp>
      <p:pic>
        <p:nvPicPr>
          <p:cNvPr id="6" name="Imagen 5">
            <a:extLst>
              <a:ext uri="{FF2B5EF4-FFF2-40B4-BE49-F238E27FC236}">
                <a16:creationId xmlns:a16="http://schemas.microsoft.com/office/drawing/2014/main" id="{21F1E1E7-5D3D-42C3-8936-D8CA8F01C233}"/>
              </a:ext>
            </a:extLst>
          </p:cNvPr>
          <p:cNvPicPr>
            <a:picLocks noChangeAspect="1"/>
          </p:cNvPicPr>
          <p:nvPr/>
        </p:nvPicPr>
        <p:blipFill>
          <a:blip r:embed="rId2"/>
          <a:stretch>
            <a:fillRect/>
          </a:stretch>
        </p:blipFill>
        <p:spPr>
          <a:xfrm>
            <a:off x="1580520" y="2206134"/>
            <a:ext cx="9030960" cy="3296110"/>
          </a:xfrm>
          <a:prstGeom prst="rect">
            <a:avLst/>
          </a:prstGeom>
          <a:noFill/>
          <a:ln w="57150">
            <a:solidFill>
              <a:schemeClr val="accent2"/>
            </a:solidFill>
          </a:ln>
        </p:spPr>
      </p:pic>
    </p:spTree>
    <p:extLst>
      <p:ext uri="{BB962C8B-B14F-4D97-AF65-F5344CB8AC3E}">
        <p14:creationId xmlns:p14="http://schemas.microsoft.com/office/powerpoint/2010/main" val="3122515444"/>
      </p:ext>
    </p:extLst>
  </p:cSld>
  <p:clrMapOvr>
    <a:masterClrMapping/>
  </p:clrMapOvr>
</p:sld>
</file>

<file path=ppt/theme/theme1.xml><?xml version="1.0" encoding="utf-8"?>
<a:theme xmlns:a="http://schemas.openxmlformats.org/drawingml/2006/main" name="Dividen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TM03457464[[fn=Dividendo]]</Template>
  <TotalTime>15421</TotalTime>
  <Words>3637</Words>
  <Application>Microsoft Office PowerPoint</Application>
  <PresentationFormat>Panorámica</PresentationFormat>
  <Paragraphs>619</Paragraphs>
  <Slides>75</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75</vt:i4>
      </vt:variant>
    </vt:vector>
  </HeadingPairs>
  <TitlesOfParts>
    <vt:vector size="79" baseType="lpstr">
      <vt:lpstr>Calibri</vt:lpstr>
      <vt:lpstr>Gill Sans MT</vt:lpstr>
      <vt:lpstr>Wingdings 2</vt:lpstr>
      <vt:lpstr>Dividendo</vt:lpstr>
      <vt:lpstr>UD6.1 – Componentes Jetpack Compose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UD6.1 Componentes Jetpack Compose - PMDM</dc:title>
  <dc:creator>Alex Torres</dc:creator>
  <cp:lastModifiedBy>Alex</cp:lastModifiedBy>
  <cp:revision>662</cp:revision>
  <dcterms:created xsi:type="dcterms:W3CDTF">2019-09-01T11:20:16Z</dcterms:created>
  <dcterms:modified xsi:type="dcterms:W3CDTF">2024-12-16T11:23:12Z</dcterms:modified>
</cp:coreProperties>
</file>